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57"/>
  </p:notesMasterIdLst>
  <p:handoutMasterIdLst>
    <p:handoutMasterId r:id="rId58"/>
  </p:handoutMasterIdLst>
  <p:sldIdLst>
    <p:sldId id="258" r:id="rId2"/>
    <p:sldId id="300" r:id="rId3"/>
    <p:sldId id="260" r:id="rId4"/>
    <p:sldId id="277" r:id="rId5"/>
    <p:sldId id="355" r:id="rId6"/>
    <p:sldId id="358" r:id="rId7"/>
    <p:sldId id="298" r:id="rId8"/>
    <p:sldId id="270" r:id="rId9"/>
    <p:sldId id="269" r:id="rId10"/>
    <p:sldId id="311" r:id="rId11"/>
    <p:sldId id="354" r:id="rId12"/>
    <p:sldId id="293" r:id="rId13"/>
    <p:sldId id="272" r:id="rId14"/>
    <p:sldId id="331" r:id="rId15"/>
    <p:sldId id="332" r:id="rId16"/>
    <p:sldId id="333" r:id="rId17"/>
    <p:sldId id="335" r:id="rId18"/>
    <p:sldId id="312" r:id="rId19"/>
    <p:sldId id="347" r:id="rId20"/>
    <p:sldId id="348" r:id="rId21"/>
    <p:sldId id="382" r:id="rId22"/>
    <p:sldId id="349" r:id="rId23"/>
    <p:sldId id="352" r:id="rId24"/>
    <p:sldId id="383" r:id="rId25"/>
    <p:sldId id="384" r:id="rId26"/>
    <p:sldId id="301" r:id="rId27"/>
    <p:sldId id="304" r:id="rId28"/>
    <p:sldId id="306" r:id="rId29"/>
    <p:sldId id="338" r:id="rId30"/>
    <p:sldId id="345" r:id="rId31"/>
    <p:sldId id="337" r:id="rId32"/>
    <p:sldId id="320" r:id="rId33"/>
    <p:sldId id="346" r:id="rId34"/>
    <p:sldId id="344" r:id="rId35"/>
    <p:sldId id="322" r:id="rId36"/>
    <p:sldId id="315" r:id="rId37"/>
    <p:sldId id="379" r:id="rId38"/>
    <p:sldId id="380" r:id="rId39"/>
    <p:sldId id="353" r:id="rId40"/>
    <p:sldId id="385" r:id="rId41"/>
    <p:sldId id="386" r:id="rId42"/>
    <p:sldId id="387" r:id="rId43"/>
    <p:sldId id="363" r:id="rId44"/>
    <p:sldId id="381" r:id="rId45"/>
    <p:sldId id="359" r:id="rId46"/>
    <p:sldId id="375" r:id="rId47"/>
    <p:sldId id="376" r:id="rId48"/>
    <p:sldId id="377" r:id="rId49"/>
    <p:sldId id="378" r:id="rId50"/>
    <p:sldId id="360" r:id="rId51"/>
    <p:sldId id="369" r:id="rId52"/>
    <p:sldId id="370" r:id="rId53"/>
    <p:sldId id="324" r:id="rId54"/>
    <p:sldId id="321" r:id="rId55"/>
    <p:sldId id="299" r:id="rId56"/>
  </p:sldIdLst>
  <p:sldSz cx="12192000" cy="6858000"/>
  <p:notesSz cx="6381750" cy="117840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5B9BF"/>
    <a:srgbClr val="785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C4DFE-3638-B942-B36C-5BDAF87C62B8}" v="127" dt="2019-04-11T09:07:23.736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92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813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892A2-2BFE-43C4-B6AB-D3EAEA0A26F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82BA1C68-5A52-48D6-80F2-595D4C314515}">
      <dgm:prSet phldrT="[Texte]"/>
      <dgm:spPr/>
      <dgm:t>
        <a:bodyPr/>
        <a:lstStyle/>
        <a:p>
          <a:r>
            <a:rPr lang="fr-FR" dirty="0" err="1"/>
            <a:t>Reconst</a:t>
          </a:r>
          <a:endParaRPr lang="fr-FR" dirty="0"/>
        </a:p>
      </dgm:t>
    </dgm:pt>
    <dgm:pt modelId="{176D5732-EE4B-4AD7-9025-EA5F2736C431}" type="parTrans" cxnId="{7F73F9D0-193D-4D05-B3BE-5BB177CC9BB2}">
      <dgm:prSet/>
      <dgm:spPr/>
      <dgm:t>
        <a:bodyPr/>
        <a:lstStyle/>
        <a:p>
          <a:endParaRPr lang="fr-FR"/>
        </a:p>
      </dgm:t>
    </dgm:pt>
    <dgm:pt modelId="{36F7B442-7A3A-4B17-828E-9AC36C9F993D}" type="sibTrans" cxnId="{7F73F9D0-193D-4D05-B3BE-5BB177CC9BB2}">
      <dgm:prSet/>
      <dgm:spPr/>
      <dgm:t>
        <a:bodyPr/>
        <a:lstStyle/>
        <a:p>
          <a:endParaRPr lang="fr-FR"/>
        </a:p>
      </dgm:t>
    </dgm:pt>
    <dgm:pt modelId="{50F14B31-226B-4CA8-8895-5870EF49044A}">
      <dgm:prSet phldrT="[Texte]" custT="1"/>
      <dgm:spPr/>
      <dgm:t>
        <a:bodyPr/>
        <a:lstStyle/>
        <a:p>
          <a:r>
            <a:rPr lang="fr-FR" sz="1200" dirty="0" err="1"/>
            <a:t>Calib</a:t>
          </a:r>
          <a:endParaRPr lang="fr-FR" sz="1200" dirty="0"/>
        </a:p>
      </dgm:t>
    </dgm:pt>
    <dgm:pt modelId="{E5887AD9-4CA7-460E-A212-A90EDFF974BE}" type="parTrans" cxnId="{CEFF1CD7-8C9E-4897-BFE9-4CD7FA9B9A6D}">
      <dgm:prSet/>
      <dgm:spPr/>
      <dgm:t>
        <a:bodyPr/>
        <a:lstStyle/>
        <a:p>
          <a:endParaRPr lang="fr-FR"/>
        </a:p>
      </dgm:t>
    </dgm:pt>
    <dgm:pt modelId="{A3263DB1-0624-4EE8-9B72-BEF57465C881}" type="sibTrans" cxnId="{CEFF1CD7-8C9E-4897-BFE9-4CD7FA9B9A6D}">
      <dgm:prSet/>
      <dgm:spPr/>
      <dgm:t>
        <a:bodyPr/>
        <a:lstStyle/>
        <a:p>
          <a:endParaRPr lang="fr-FR"/>
        </a:p>
      </dgm:t>
    </dgm:pt>
    <dgm:pt modelId="{DDA8461A-A0B9-42FA-B6BB-5C55F5D1DBB5}" type="pres">
      <dgm:prSet presAssocID="{312892A2-2BFE-43C4-B6AB-D3EAEA0A26F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3D6C0B8-18E0-43AA-B133-7E08A345E293}" type="pres">
      <dgm:prSet presAssocID="{82BA1C68-5A52-48D6-80F2-595D4C314515}" presName="gear1" presStyleLbl="node1" presStyleIdx="0" presStyleCnt="2" custScaleX="150256" custScaleY="121551" custLinFactNeighborX="18710" custLinFactNeighborY="19661">
        <dgm:presLayoutVars>
          <dgm:chMax val="1"/>
          <dgm:bulletEnabled val="1"/>
        </dgm:presLayoutVars>
      </dgm:prSet>
      <dgm:spPr/>
    </dgm:pt>
    <dgm:pt modelId="{4AB47749-933F-4317-AC1E-04F25D9DFABA}" type="pres">
      <dgm:prSet presAssocID="{82BA1C68-5A52-48D6-80F2-595D4C314515}" presName="gear1srcNode" presStyleLbl="node1" presStyleIdx="0" presStyleCnt="2"/>
      <dgm:spPr/>
    </dgm:pt>
    <dgm:pt modelId="{1E02BB34-8AED-4DBF-A270-70C9C033887F}" type="pres">
      <dgm:prSet presAssocID="{82BA1C68-5A52-48D6-80F2-595D4C314515}" presName="gear1dstNode" presStyleLbl="node1" presStyleIdx="0" presStyleCnt="2"/>
      <dgm:spPr/>
    </dgm:pt>
    <dgm:pt modelId="{2F9941B6-13F1-44E7-B8BB-84F4E353AB08}" type="pres">
      <dgm:prSet presAssocID="{50F14B31-226B-4CA8-8895-5870EF49044A}" presName="gear2" presStyleLbl="node1" presStyleIdx="1" presStyleCnt="2" custScaleX="154801" custScaleY="133719" custLinFactNeighborX="-15066" custLinFactNeighborY="2670">
        <dgm:presLayoutVars>
          <dgm:chMax val="1"/>
          <dgm:bulletEnabled val="1"/>
        </dgm:presLayoutVars>
      </dgm:prSet>
      <dgm:spPr/>
    </dgm:pt>
    <dgm:pt modelId="{1A26535F-0173-492F-A7F5-CD97B5B848DB}" type="pres">
      <dgm:prSet presAssocID="{50F14B31-226B-4CA8-8895-5870EF49044A}" presName="gear2srcNode" presStyleLbl="node1" presStyleIdx="1" presStyleCnt="2"/>
      <dgm:spPr/>
    </dgm:pt>
    <dgm:pt modelId="{B4160103-E21C-4819-B5E5-9E8A59429EC7}" type="pres">
      <dgm:prSet presAssocID="{50F14B31-226B-4CA8-8895-5870EF49044A}" presName="gear2dstNode" presStyleLbl="node1" presStyleIdx="1" presStyleCnt="2"/>
      <dgm:spPr/>
    </dgm:pt>
    <dgm:pt modelId="{4BC65C32-4873-4259-8E66-6282E7E4617D}" type="pres">
      <dgm:prSet presAssocID="{36F7B442-7A3A-4B17-828E-9AC36C9F993D}" presName="connector1" presStyleLbl="sibTrans2D1" presStyleIdx="0" presStyleCnt="2" custLinFactNeighborX="27073" custLinFactNeighborY="15876"/>
      <dgm:spPr/>
    </dgm:pt>
    <dgm:pt modelId="{D4B9558C-6A07-429C-B47E-9730EC97271D}" type="pres">
      <dgm:prSet presAssocID="{A3263DB1-0624-4EE8-9B72-BEF57465C881}" presName="connector2" presStyleLbl="sibTrans2D1" presStyleIdx="1" presStyleCnt="2" custAng="1065972" custLinFactNeighborX="-23074" custLinFactNeighborY="10535"/>
      <dgm:spPr/>
    </dgm:pt>
  </dgm:ptLst>
  <dgm:cxnLst>
    <dgm:cxn modelId="{68325F03-B431-4BCE-BB6B-E9067CB42D6C}" type="presOf" srcId="{36F7B442-7A3A-4B17-828E-9AC36C9F993D}" destId="{4BC65C32-4873-4259-8E66-6282E7E4617D}" srcOrd="0" destOrd="0" presId="urn:microsoft.com/office/officeart/2005/8/layout/gear1"/>
    <dgm:cxn modelId="{5E29DE3A-B2B2-4F5D-856F-13C9046C4E7F}" type="presOf" srcId="{50F14B31-226B-4CA8-8895-5870EF49044A}" destId="{B4160103-E21C-4819-B5E5-9E8A59429EC7}" srcOrd="2" destOrd="0" presId="urn:microsoft.com/office/officeart/2005/8/layout/gear1"/>
    <dgm:cxn modelId="{429C4456-2CA0-4BA6-B2A7-BD0CDBA05D3F}" type="presOf" srcId="{82BA1C68-5A52-48D6-80F2-595D4C314515}" destId="{E3D6C0B8-18E0-43AA-B133-7E08A345E293}" srcOrd="0" destOrd="0" presId="urn:microsoft.com/office/officeart/2005/8/layout/gear1"/>
    <dgm:cxn modelId="{77C0835A-22F3-4CCF-AD2F-C3E10B937669}" type="presOf" srcId="{A3263DB1-0624-4EE8-9B72-BEF57465C881}" destId="{D4B9558C-6A07-429C-B47E-9730EC97271D}" srcOrd="0" destOrd="0" presId="urn:microsoft.com/office/officeart/2005/8/layout/gear1"/>
    <dgm:cxn modelId="{99BBFE71-6185-44C1-8A02-C3C6DF0E1C2C}" type="presOf" srcId="{50F14B31-226B-4CA8-8895-5870EF49044A}" destId="{2F9941B6-13F1-44E7-B8BB-84F4E353AB08}" srcOrd="0" destOrd="0" presId="urn:microsoft.com/office/officeart/2005/8/layout/gear1"/>
    <dgm:cxn modelId="{ADDBE392-5A28-4CEF-AF35-387B5B464B70}" type="presOf" srcId="{82BA1C68-5A52-48D6-80F2-595D4C314515}" destId="{4AB47749-933F-4317-AC1E-04F25D9DFABA}" srcOrd="1" destOrd="0" presId="urn:microsoft.com/office/officeart/2005/8/layout/gear1"/>
    <dgm:cxn modelId="{A1C734C2-34E8-4A2E-BA78-8F9B81B8931D}" type="presOf" srcId="{312892A2-2BFE-43C4-B6AB-D3EAEA0A26F1}" destId="{DDA8461A-A0B9-42FA-B6BB-5C55F5D1DBB5}" srcOrd="0" destOrd="0" presId="urn:microsoft.com/office/officeart/2005/8/layout/gear1"/>
    <dgm:cxn modelId="{7F73F9D0-193D-4D05-B3BE-5BB177CC9BB2}" srcId="{312892A2-2BFE-43C4-B6AB-D3EAEA0A26F1}" destId="{82BA1C68-5A52-48D6-80F2-595D4C314515}" srcOrd="0" destOrd="0" parTransId="{176D5732-EE4B-4AD7-9025-EA5F2736C431}" sibTransId="{36F7B442-7A3A-4B17-828E-9AC36C9F993D}"/>
    <dgm:cxn modelId="{CEFF1CD7-8C9E-4897-BFE9-4CD7FA9B9A6D}" srcId="{312892A2-2BFE-43C4-B6AB-D3EAEA0A26F1}" destId="{50F14B31-226B-4CA8-8895-5870EF49044A}" srcOrd="1" destOrd="0" parTransId="{E5887AD9-4CA7-460E-A212-A90EDFF974BE}" sibTransId="{A3263DB1-0624-4EE8-9B72-BEF57465C881}"/>
    <dgm:cxn modelId="{9931B6DD-1977-40C6-A773-0E41D843D426}" type="presOf" srcId="{50F14B31-226B-4CA8-8895-5870EF49044A}" destId="{1A26535F-0173-492F-A7F5-CD97B5B848DB}" srcOrd="1" destOrd="0" presId="urn:microsoft.com/office/officeart/2005/8/layout/gear1"/>
    <dgm:cxn modelId="{F3C00EFD-F0EC-445D-8643-5D99FE6A2DE5}" type="presOf" srcId="{82BA1C68-5A52-48D6-80F2-595D4C314515}" destId="{1E02BB34-8AED-4DBF-A270-70C9C033887F}" srcOrd="2" destOrd="0" presId="urn:microsoft.com/office/officeart/2005/8/layout/gear1"/>
    <dgm:cxn modelId="{E25F5C2C-971C-4B64-9105-F10E1CE69A5D}" type="presParOf" srcId="{DDA8461A-A0B9-42FA-B6BB-5C55F5D1DBB5}" destId="{E3D6C0B8-18E0-43AA-B133-7E08A345E293}" srcOrd="0" destOrd="0" presId="urn:microsoft.com/office/officeart/2005/8/layout/gear1"/>
    <dgm:cxn modelId="{34D31FD3-FD9C-4AA9-9C1A-F03301E30207}" type="presParOf" srcId="{DDA8461A-A0B9-42FA-B6BB-5C55F5D1DBB5}" destId="{4AB47749-933F-4317-AC1E-04F25D9DFABA}" srcOrd="1" destOrd="0" presId="urn:microsoft.com/office/officeart/2005/8/layout/gear1"/>
    <dgm:cxn modelId="{EAC51168-EAB6-4454-AAC9-4F43D028EBB4}" type="presParOf" srcId="{DDA8461A-A0B9-42FA-B6BB-5C55F5D1DBB5}" destId="{1E02BB34-8AED-4DBF-A270-70C9C033887F}" srcOrd="2" destOrd="0" presId="urn:microsoft.com/office/officeart/2005/8/layout/gear1"/>
    <dgm:cxn modelId="{4744F8DA-FA8B-49A9-A720-A32F8CDCB0CD}" type="presParOf" srcId="{DDA8461A-A0B9-42FA-B6BB-5C55F5D1DBB5}" destId="{2F9941B6-13F1-44E7-B8BB-84F4E353AB08}" srcOrd="3" destOrd="0" presId="urn:microsoft.com/office/officeart/2005/8/layout/gear1"/>
    <dgm:cxn modelId="{AB41583B-EF0D-4913-AA4C-5625BDA1EFA1}" type="presParOf" srcId="{DDA8461A-A0B9-42FA-B6BB-5C55F5D1DBB5}" destId="{1A26535F-0173-492F-A7F5-CD97B5B848DB}" srcOrd="4" destOrd="0" presId="urn:microsoft.com/office/officeart/2005/8/layout/gear1"/>
    <dgm:cxn modelId="{1B7DFB7B-ED0C-4385-B40C-C217084A4F1E}" type="presParOf" srcId="{DDA8461A-A0B9-42FA-B6BB-5C55F5D1DBB5}" destId="{B4160103-E21C-4819-B5E5-9E8A59429EC7}" srcOrd="5" destOrd="0" presId="urn:microsoft.com/office/officeart/2005/8/layout/gear1"/>
    <dgm:cxn modelId="{7A53BDB5-F777-402F-8A76-EDE1712188C1}" type="presParOf" srcId="{DDA8461A-A0B9-42FA-B6BB-5C55F5D1DBB5}" destId="{4BC65C32-4873-4259-8E66-6282E7E4617D}" srcOrd="6" destOrd="0" presId="urn:microsoft.com/office/officeart/2005/8/layout/gear1"/>
    <dgm:cxn modelId="{3E5472C4-DEFC-4228-9B21-40C98E490FB8}" type="presParOf" srcId="{DDA8461A-A0B9-42FA-B6BB-5C55F5D1DBB5}" destId="{D4B9558C-6A07-429C-B47E-9730EC9727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2892A2-2BFE-43C4-B6AB-D3EAEA0A26F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82BA1C68-5A52-48D6-80F2-595D4C314515}">
      <dgm:prSet phldrT="[Texte]"/>
      <dgm:spPr/>
      <dgm:t>
        <a:bodyPr/>
        <a:lstStyle/>
        <a:p>
          <a:r>
            <a:rPr lang="fr-FR" dirty="0" err="1"/>
            <a:t>Reconst</a:t>
          </a:r>
          <a:endParaRPr lang="fr-FR" dirty="0"/>
        </a:p>
      </dgm:t>
    </dgm:pt>
    <dgm:pt modelId="{176D5732-EE4B-4AD7-9025-EA5F2736C431}" type="parTrans" cxnId="{7F73F9D0-193D-4D05-B3BE-5BB177CC9BB2}">
      <dgm:prSet/>
      <dgm:spPr/>
      <dgm:t>
        <a:bodyPr/>
        <a:lstStyle/>
        <a:p>
          <a:endParaRPr lang="fr-FR"/>
        </a:p>
      </dgm:t>
    </dgm:pt>
    <dgm:pt modelId="{36F7B442-7A3A-4B17-828E-9AC36C9F993D}" type="sibTrans" cxnId="{7F73F9D0-193D-4D05-B3BE-5BB177CC9BB2}">
      <dgm:prSet/>
      <dgm:spPr/>
      <dgm:t>
        <a:bodyPr/>
        <a:lstStyle/>
        <a:p>
          <a:endParaRPr lang="fr-FR"/>
        </a:p>
      </dgm:t>
    </dgm:pt>
    <dgm:pt modelId="{50F14B31-226B-4CA8-8895-5870EF49044A}">
      <dgm:prSet phldrT="[Texte]" custT="1"/>
      <dgm:spPr/>
      <dgm:t>
        <a:bodyPr/>
        <a:lstStyle/>
        <a:p>
          <a:r>
            <a:rPr lang="fr-FR" sz="1200" dirty="0" err="1"/>
            <a:t>Calib</a:t>
          </a:r>
          <a:endParaRPr lang="fr-FR" sz="1200" dirty="0"/>
        </a:p>
      </dgm:t>
    </dgm:pt>
    <dgm:pt modelId="{E5887AD9-4CA7-460E-A212-A90EDFF974BE}" type="parTrans" cxnId="{CEFF1CD7-8C9E-4897-BFE9-4CD7FA9B9A6D}">
      <dgm:prSet/>
      <dgm:spPr/>
      <dgm:t>
        <a:bodyPr/>
        <a:lstStyle/>
        <a:p>
          <a:endParaRPr lang="fr-FR"/>
        </a:p>
      </dgm:t>
    </dgm:pt>
    <dgm:pt modelId="{A3263DB1-0624-4EE8-9B72-BEF57465C881}" type="sibTrans" cxnId="{CEFF1CD7-8C9E-4897-BFE9-4CD7FA9B9A6D}">
      <dgm:prSet/>
      <dgm:spPr/>
      <dgm:t>
        <a:bodyPr/>
        <a:lstStyle/>
        <a:p>
          <a:endParaRPr lang="fr-FR"/>
        </a:p>
      </dgm:t>
    </dgm:pt>
    <dgm:pt modelId="{DDA8461A-A0B9-42FA-B6BB-5C55F5D1DBB5}" type="pres">
      <dgm:prSet presAssocID="{312892A2-2BFE-43C4-B6AB-D3EAEA0A26F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3D6C0B8-18E0-43AA-B133-7E08A345E293}" type="pres">
      <dgm:prSet presAssocID="{82BA1C68-5A52-48D6-80F2-595D4C314515}" presName="gear1" presStyleLbl="node1" presStyleIdx="0" presStyleCnt="2" custScaleX="150256" custScaleY="121551" custLinFactNeighborX="18710" custLinFactNeighborY="19661">
        <dgm:presLayoutVars>
          <dgm:chMax val="1"/>
          <dgm:bulletEnabled val="1"/>
        </dgm:presLayoutVars>
      </dgm:prSet>
      <dgm:spPr/>
    </dgm:pt>
    <dgm:pt modelId="{4AB47749-933F-4317-AC1E-04F25D9DFABA}" type="pres">
      <dgm:prSet presAssocID="{82BA1C68-5A52-48D6-80F2-595D4C314515}" presName="gear1srcNode" presStyleLbl="node1" presStyleIdx="0" presStyleCnt="2"/>
      <dgm:spPr/>
    </dgm:pt>
    <dgm:pt modelId="{1E02BB34-8AED-4DBF-A270-70C9C033887F}" type="pres">
      <dgm:prSet presAssocID="{82BA1C68-5A52-48D6-80F2-595D4C314515}" presName="gear1dstNode" presStyleLbl="node1" presStyleIdx="0" presStyleCnt="2"/>
      <dgm:spPr/>
    </dgm:pt>
    <dgm:pt modelId="{2F9941B6-13F1-44E7-B8BB-84F4E353AB08}" type="pres">
      <dgm:prSet presAssocID="{50F14B31-226B-4CA8-8895-5870EF49044A}" presName="gear2" presStyleLbl="node1" presStyleIdx="1" presStyleCnt="2" custScaleX="154801" custScaleY="133719" custLinFactNeighborX="-15066" custLinFactNeighborY="2670">
        <dgm:presLayoutVars>
          <dgm:chMax val="1"/>
          <dgm:bulletEnabled val="1"/>
        </dgm:presLayoutVars>
      </dgm:prSet>
      <dgm:spPr/>
    </dgm:pt>
    <dgm:pt modelId="{1A26535F-0173-492F-A7F5-CD97B5B848DB}" type="pres">
      <dgm:prSet presAssocID="{50F14B31-226B-4CA8-8895-5870EF49044A}" presName="gear2srcNode" presStyleLbl="node1" presStyleIdx="1" presStyleCnt="2"/>
      <dgm:spPr/>
    </dgm:pt>
    <dgm:pt modelId="{B4160103-E21C-4819-B5E5-9E8A59429EC7}" type="pres">
      <dgm:prSet presAssocID="{50F14B31-226B-4CA8-8895-5870EF49044A}" presName="gear2dstNode" presStyleLbl="node1" presStyleIdx="1" presStyleCnt="2"/>
      <dgm:spPr/>
    </dgm:pt>
    <dgm:pt modelId="{4BC65C32-4873-4259-8E66-6282E7E4617D}" type="pres">
      <dgm:prSet presAssocID="{36F7B442-7A3A-4B17-828E-9AC36C9F993D}" presName="connector1" presStyleLbl="sibTrans2D1" presStyleIdx="0" presStyleCnt="2" custLinFactNeighborX="27073" custLinFactNeighborY="15876"/>
      <dgm:spPr/>
    </dgm:pt>
    <dgm:pt modelId="{D4B9558C-6A07-429C-B47E-9730EC97271D}" type="pres">
      <dgm:prSet presAssocID="{A3263DB1-0624-4EE8-9B72-BEF57465C881}" presName="connector2" presStyleLbl="sibTrans2D1" presStyleIdx="1" presStyleCnt="2" custAng="1065972" custLinFactNeighborX="-23074" custLinFactNeighborY="10535"/>
      <dgm:spPr/>
    </dgm:pt>
  </dgm:ptLst>
  <dgm:cxnLst>
    <dgm:cxn modelId="{BF423A41-0CE0-4764-A619-2CE650E852E3}" type="presOf" srcId="{A3263DB1-0624-4EE8-9B72-BEF57465C881}" destId="{D4B9558C-6A07-429C-B47E-9730EC97271D}" srcOrd="0" destOrd="0" presId="urn:microsoft.com/office/officeart/2005/8/layout/gear1"/>
    <dgm:cxn modelId="{E0746144-2D95-4171-81B3-ADCA63DD0A5B}" type="presOf" srcId="{312892A2-2BFE-43C4-B6AB-D3EAEA0A26F1}" destId="{DDA8461A-A0B9-42FA-B6BB-5C55F5D1DBB5}" srcOrd="0" destOrd="0" presId="urn:microsoft.com/office/officeart/2005/8/layout/gear1"/>
    <dgm:cxn modelId="{55BA8B4A-D84B-4B21-B304-9862FAE3F2F8}" type="presOf" srcId="{50F14B31-226B-4CA8-8895-5870EF49044A}" destId="{2F9941B6-13F1-44E7-B8BB-84F4E353AB08}" srcOrd="0" destOrd="0" presId="urn:microsoft.com/office/officeart/2005/8/layout/gear1"/>
    <dgm:cxn modelId="{CDC2955C-0081-46BE-A36E-9972493ECCD7}" type="presOf" srcId="{82BA1C68-5A52-48D6-80F2-595D4C314515}" destId="{1E02BB34-8AED-4DBF-A270-70C9C033887F}" srcOrd="2" destOrd="0" presId="urn:microsoft.com/office/officeart/2005/8/layout/gear1"/>
    <dgm:cxn modelId="{26C8CC5D-AFAA-4FEF-B4B2-C1B74C53F638}" type="presOf" srcId="{82BA1C68-5A52-48D6-80F2-595D4C314515}" destId="{E3D6C0B8-18E0-43AA-B133-7E08A345E293}" srcOrd="0" destOrd="0" presId="urn:microsoft.com/office/officeart/2005/8/layout/gear1"/>
    <dgm:cxn modelId="{93AC626B-4DB1-4ED2-89C0-2A156B9B54B1}" type="presOf" srcId="{82BA1C68-5A52-48D6-80F2-595D4C314515}" destId="{4AB47749-933F-4317-AC1E-04F25D9DFABA}" srcOrd="1" destOrd="0" presId="urn:microsoft.com/office/officeart/2005/8/layout/gear1"/>
    <dgm:cxn modelId="{F690B56E-8E5D-40EA-AF23-05758E652FCA}" type="presOf" srcId="{50F14B31-226B-4CA8-8895-5870EF49044A}" destId="{1A26535F-0173-492F-A7F5-CD97B5B848DB}" srcOrd="1" destOrd="0" presId="urn:microsoft.com/office/officeart/2005/8/layout/gear1"/>
    <dgm:cxn modelId="{89B1A9BF-2656-4465-8E63-AB5987936F37}" type="presOf" srcId="{36F7B442-7A3A-4B17-828E-9AC36C9F993D}" destId="{4BC65C32-4873-4259-8E66-6282E7E4617D}" srcOrd="0" destOrd="0" presId="urn:microsoft.com/office/officeart/2005/8/layout/gear1"/>
    <dgm:cxn modelId="{D1C456C5-CE40-4EC1-9BFC-184A96A7F46F}" type="presOf" srcId="{50F14B31-226B-4CA8-8895-5870EF49044A}" destId="{B4160103-E21C-4819-B5E5-9E8A59429EC7}" srcOrd="2" destOrd="0" presId="urn:microsoft.com/office/officeart/2005/8/layout/gear1"/>
    <dgm:cxn modelId="{7F73F9D0-193D-4D05-B3BE-5BB177CC9BB2}" srcId="{312892A2-2BFE-43C4-B6AB-D3EAEA0A26F1}" destId="{82BA1C68-5A52-48D6-80F2-595D4C314515}" srcOrd="0" destOrd="0" parTransId="{176D5732-EE4B-4AD7-9025-EA5F2736C431}" sibTransId="{36F7B442-7A3A-4B17-828E-9AC36C9F993D}"/>
    <dgm:cxn modelId="{CEFF1CD7-8C9E-4897-BFE9-4CD7FA9B9A6D}" srcId="{312892A2-2BFE-43C4-B6AB-D3EAEA0A26F1}" destId="{50F14B31-226B-4CA8-8895-5870EF49044A}" srcOrd="1" destOrd="0" parTransId="{E5887AD9-4CA7-460E-A212-A90EDFF974BE}" sibTransId="{A3263DB1-0624-4EE8-9B72-BEF57465C881}"/>
    <dgm:cxn modelId="{BDE1D0D5-FF90-4121-B1DB-1E662FB2B445}" type="presParOf" srcId="{DDA8461A-A0B9-42FA-B6BB-5C55F5D1DBB5}" destId="{E3D6C0B8-18E0-43AA-B133-7E08A345E293}" srcOrd="0" destOrd="0" presId="urn:microsoft.com/office/officeart/2005/8/layout/gear1"/>
    <dgm:cxn modelId="{D8F236EB-5A91-4E66-8343-F4138DB1772F}" type="presParOf" srcId="{DDA8461A-A0B9-42FA-B6BB-5C55F5D1DBB5}" destId="{4AB47749-933F-4317-AC1E-04F25D9DFABA}" srcOrd="1" destOrd="0" presId="urn:microsoft.com/office/officeart/2005/8/layout/gear1"/>
    <dgm:cxn modelId="{82E96016-2A8B-4CDA-8505-746A95810B4F}" type="presParOf" srcId="{DDA8461A-A0B9-42FA-B6BB-5C55F5D1DBB5}" destId="{1E02BB34-8AED-4DBF-A270-70C9C033887F}" srcOrd="2" destOrd="0" presId="urn:microsoft.com/office/officeart/2005/8/layout/gear1"/>
    <dgm:cxn modelId="{4E50653D-7641-44EF-8789-2601898C46FC}" type="presParOf" srcId="{DDA8461A-A0B9-42FA-B6BB-5C55F5D1DBB5}" destId="{2F9941B6-13F1-44E7-B8BB-84F4E353AB08}" srcOrd="3" destOrd="0" presId="urn:microsoft.com/office/officeart/2005/8/layout/gear1"/>
    <dgm:cxn modelId="{85CED708-BEFB-4528-AB6A-16DB61DFD989}" type="presParOf" srcId="{DDA8461A-A0B9-42FA-B6BB-5C55F5D1DBB5}" destId="{1A26535F-0173-492F-A7F5-CD97B5B848DB}" srcOrd="4" destOrd="0" presId="urn:microsoft.com/office/officeart/2005/8/layout/gear1"/>
    <dgm:cxn modelId="{271CEFF4-5105-4674-B85D-ECDB55B6661A}" type="presParOf" srcId="{DDA8461A-A0B9-42FA-B6BB-5C55F5D1DBB5}" destId="{B4160103-E21C-4819-B5E5-9E8A59429EC7}" srcOrd="5" destOrd="0" presId="urn:microsoft.com/office/officeart/2005/8/layout/gear1"/>
    <dgm:cxn modelId="{8F71192D-97C4-4F3D-B42C-9E0BC6969D54}" type="presParOf" srcId="{DDA8461A-A0B9-42FA-B6BB-5C55F5D1DBB5}" destId="{4BC65C32-4873-4259-8E66-6282E7E4617D}" srcOrd="6" destOrd="0" presId="urn:microsoft.com/office/officeart/2005/8/layout/gear1"/>
    <dgm:cxn modelId="{9F3E9337-F172-4874-A7F0-B986B8B38A2B}" type="presParOf" srcId="{DDA8461A-A0B9-42FA-B6BB-5C55F5D1DBB5}" destId="{D4B9558C-6A07-429C-B47E-9730EC97271D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6C0B8-18E0-43AA-B133-7E08A345E293}">
      <dsp:nvSpPr>
        <dsp:cNvPr id="0" name=""/>
        <dsp:cNvSpPr/>
      </dsp:nvSpPr>
      <dsp:spPr>
        <a:xfrm>
          <a:off x="667217" y="461463"/>
          <a:ext cx="1150504" cy="93071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Reconst</a:t>
          </a:r>
          <a:endParaRPr lang="fr-FR" sz="1400" kern="1200" dirty="0"/>
        </a:p>
      </dsp:txBody>
      <dsp:txXfrm>
        <a:off x="882092" y="679478"/>
        <a:ext cx="720754" cy="478404"/>
      </dsp:txXfrm>
    </dsp:sp>
    <dsp:sp modelId="{2F9941B6-13F1-44E7-B8BB-84F4E353AB08}">
      <dsp:nvSpPr>
        <dsp:cNvPr id="0" name=""/>
        <dsp:cNvSpPr/>
      </dsp:nvSpPr>
      <dsp:spPr>
        <a:xfrm>
          <a:off x="61070" y="186007"/>
          <a:ext cx="862040" cy="74464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Calib</a:t>
          </a:r>
          <a:endParaRPr lang="fr-FR" sz="1200" kern="1200" dirty="0"/>
        </a:p>
      </dsp:txBody>
      <dsp:txXfrm>
        <a:off x="265601" y="374605"/>
        <a:ext cx="452978" cy="367444"/>
      </dsp:txXfrm>
    </dsp:sp>
    <dsp:sp modelId="{4BC65C32-4873-4259-8E66-6282E7E4617D}">
      <dsp:nvSpPr>
        <dsp:cNvPr id="0" name=""/>
        <dsp:cNvSpPr/>
      </dsp:nvSpPr>
      <dsp:spPr>
        <a:xfrm>
          <a:off x="984058" y="491733"/>
          <a:ext cx="941806" cy="941806"/>
        </a:xfrm>
        <a:prstGeom prst="circularArrow">
          <a:avLst>
            <a:gd name="adj1" fmla="val 4878"/>
            <a:gd name="adj2" fmla="val 312630"/>
            <a:gd name="adj3" fmla="val 2769482"/>
            <a:gd name="adj4" fmla="val 1583156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9558C-6A07-429C-B47E-9730EC97271D}">
      <dsp:nvSpPr>
        <dsp:cNvPr id="0" name=""/>
        <dsp:cNvSpPr/>
      </dsp:nvSpPr>
      <dsp:spPr>
        <a:xfrm rot="1065972">
          <a:off x="34624" y="228855"/>
          <a:ext cx="712097" cy="7120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6C0B8-18E0-43AA-B133-7E08A345E293}">
      <dsp:nvSpPr>
        <dsp:cNvPr id="0" name=""/>
        <dsp:cNvSpPr/>
      </dsp:nvSpPr>
      <dsp:spPr>
        <a:xfrm>
          <a:off x="667217" y="461463"/>
          <a:ext cx="1150504" cy="93071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/>
            <a:t>Reconst</a:t>
          </a:r>
          <a:endParaRPr lang="fr-FR" sz="1400" kern="1200" dirty="0"/>
        </a:p>
      </dsp:txBody>
      <dsp:txXfrm>
        <a:off x="882092" y="679478"/>
        <a:ext cx="720754" cy="478404"/>
      </dsp:txXfrm>
    </dsp:sp>
    <dsp:sp modelId="{2F9941B6-13F1-44E7-B8BB-84F4E353AB08}">
      <dsp:nvSpPr>
        <dsp:cNvPr id="0" name=""/>
        <dsp:cNvSpPr/>
      </dsp:nvSpPr>
      <dsp:spPr>
        <a:xfrm>
          <a:off x="61070" y="186007"/>
          <a:ext cx="862040" cy="74464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Calib</a:t>
          </a:r>
          <a:endParaRPr lang="fr-FR" sz="1200" kern="1200" dirty="0"/>
        </a:p>
      </dsp:txBody>
      <dsp:txXfrm>
        <a:off x="265601" y="374605"/>
        <a:ext cx="452978" cy="367444"/>
      </dsp:txXfrm>
    </dsp:sp>
    <dsp:sp modelId="{4BC65C32-4873-4259-8E66-6282E7E4617D}">
      <dsp:nvSpPr>
        <dsp:cNvPr id="0" name=""/>
        <dsp:cNvSpPr/>
      </dsp:nvSpPr>
      <dsp:spPr>
        <a:xfrm>
          <a:off x="984058" y="491733"/>
          <a:ext cx="941806" cy="941806"/>
        </a:xfrm>
        <a:prstGeom prst="circularArrow">
          <a:avLst>
            <a:gd name="adj1" fmla="val 4878"/>
            <a:gd name="adj2" fmla="val 312630"/>
            <a:gd name="adj3" fmla="val 2769482"/>
            <a:gd name="adj4" fmla="val 1583156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9558C-6A07-429C-B47E-9730EC97271D}">
      <dsp:nvSpPr>
        <dsp:cNvPr id="0" name=""/>
        <dsp:cNvSpPr/>
      </dsp:nvSpPr>
      <dsp:spPr>
        <a:xfrm rot="1065972">
          <a:off x="34624" y="228855"/>
          <a:ext cx="712097" cy="71209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65425" cy="591247"/>
          </a:xfrm>
          <a:prstGeom prst="rect">
            <a:avLst/>
          </a:prstGeom>
        </p:spPr>
        <p:txBody>
          <a:bodyPr vert="horz" lIns="103775" tIns="51887" rIns="103775" bIns="51887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614848" y="1"/>
            <a:ext cx="2765425" cy="591247"/>
          </a:xfrm>
          <a:prstGeom prst="rect">
            <a:avLst/>
          </a:prstGeom>
        </p:spPr>
        <p:txBody>
          <a:bodyPr vert="horz" lIns="103775" tIns="51887" rIns="103775" bIns="51887" rtlCol="0"/>
          <a:lstStyle>
            <a:lvl1pPr algn="r">
              <a:defRPr sz="1300"/>
            </a:lvl1pPr>
          </a:lstStyle>
          <a:p>
            <a:fld id="{57F0445C-2524-4ACB-B0EE-106C872FD37F}" type="datetimeFigureOut">
              <a:rPr lang="it-IT" smtClean="0"/>
              <a:t>11/04/19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11192768"/>
            <a:ext cx="2765425" cy="591245"/>
          </a:xfrm>
          <a:prstGeom prst="rect">
            <a:avLst/>
          </a:prstGeom>
        </p:spPr>
        <p:txBody>
          <a:bodyPr vert="horz" lIns="103775" tIns="51887" rIns="103775" bIns="51887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614848" y="11192768"/>
            <a:ext cx="2765425" cy="591245"/>
          </a:xfrm>
          <a:prstGeom prst="rect">
            <a:avLst/>
          </a:prstGeom>
        </p:spPr>
        <p:txBody>
          <a:bodyPr vert="horz" lIns="103775" tIns="51887" rIns="103775" bIns="51887" rtlCol="0" anchor="b"/>
          <a:lstStyle>
            <a:lvl1pPr algn="r">
              <a:defRPr sz="1300"/>
            </a:lvl1pPr>
          </a:lstStyle>
          <a:p>
            <a:fld id="{D07DA58B-F715-4524-9452-ACF6AD901F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88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65425" cy="591247"/>
          </a:xfrm>
          <a:prstGeom prst="rect">
            <a:avLst/>
          </a:prstGeom>
        </p:spPr>
        <p:txBody>
          <a:bodyPr vert="horz" lIns="103775" tIns="51887" rIns="103775" bIns="51887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614848" y="1"/>
            <a:ext cx="2765425" cy="591247"/>
          </a:xfrm>
          <a:prstGeom prst="rect">
            <a:avLst/>
          </a:prstGeom>
        </p:spPr>
        <p:txBody>
          <a:bodyPr vert="horz" lIns="103775" tIns="51887" rIns="103775" bIns="51887" rtlCol="0"/>
          <a:lstStyle>
            <a:lvl1pPr algn="r">
              <a:defRPr sz="1300"/>
            </a:lvl1pPr>
          </a:lstStyle>
          <a:p>
            <a:fld id="{902D0ED5-C5B9-46EF-B910-26CDD39BDD0F}" type="datetimeFigureOut">
              <a:rPr lang="it-IT" smtClean="0"/>
              <a:t>11/04/19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1474788"/>
            <a:ext cx="7067550" cy="3975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3775" tIns="51887" rIns="103775" bIns="5188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38176" y="5671058"/>
            <a:ext cx="5105399" cy="4639955"/>
          </a:xfrm>
          <a:prstGeom prst="rect">
            <a:avLst/>
          </a:prstGeom>
        </p:spPr>
        <p:txBody>
          <a:bodyPr vert="horz" lIns="103775" tIns="51887" rIns="103775" bIns="51887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1192768"/>
            <a:ext cx="2765425" cy="591245"/>
          </a:xfrm>
          <a:prstGeom prst="rect">
            <a:avLst/>
          </a:prstGeom>
        </p:spPr>
        <p:txBody>
          <a:bodyPr vert="horz" lIns="103775" tIns="51887" rIns="103775" bIns="51887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614848" y="11192768"/>
            <a:ext cx="2765425" cy="591245"/>
          </a:xfrm>
          <a:prstGeom prst="rect">
            <a:avLst/>
          </a:prstGeom>
        </p:spPr>
        <p:txBody>
          <a:bodyPr vert="horz" lIns="103775" tIns="51887" rIns="103775" bIns="51887" rtlCol="0" anchor="b"/>
          <a:lstStyle>
            <a:lvl1pPr algn="r">
              <a:defRPr sz="1300"/>
            </a:lvl1pPr>
          </a:lstStyle>
          <a:p>
            <a:fld id="{C8A32172-764E-4919-A1B7-66DDCEEB4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42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2172-764E-4919-A1B7-66DDCEEB4D7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45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32172-764E-4919-A1B7-66DDCEEB4D7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3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Risultati immagini per horizon 2020 flag european community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85" y="5957986"/>
            <a:ext cx="1568448" cy="7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3" y="2037575"/>
            <a:ext cx="3828253" cy="2382025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>
            <a:off x="4706040" y="6073099"/>
            <a:ext cx="3778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err="1">
                <a:solidFill>
                  <a:schemeClr val="accent5"/>
                </a:solidFill>
                <a:effectLst/>
              </a:rPr>
              <a:t>eXtreme</a:t>
            </a:r>
            <a:r>
              <a:rPr lang="en-US" sz="1100" b="1" dirty="0">
                <a:solidFill>
                  <a:schemeClr val="accent5"/>
                </a:solidFill>
                <a:effectLst/>
              </a:rPr>
              <a:t> </a:t>
            </a:r>
            <a:r>
              <a:rPr lang="en-US" sz="1100" b="1" dirty="0" err="1">
                <a:solidFill>
                  <a:schemeClr val="accent5"/>
                </a:solidFill>
                <a:effectLst/>
              </a:rPr>
              <a:t>DataCloud</a:t>
            </a:r>
            <a:r>
              <a:rPr lang="en-US" sz="1100" b="1" dirty="0">
                <a:solidFill>
                  <a:schemeClr val="accent5"/>
                </a:solidFill>
                <a:effectLst/>
              </a:rPr>
              <a:t> is co-funded by the Horizon2020 Framework Program – Grant Agreement 777367</a:t>
            </a:r>
          </a:p>
          <a:p>
            <a:r>
              <a:rPr lang="en-US" sz="1000" dirty="0">
                <a:solidFill>
                  <a:schemeClr val="accent5"/>
                </a:solidFill>
              </a:rPr>
              <a:t>Copyright © Members of the XDC Collaboration, 2017-2020</a:t>
            </a:r>
            <a:endParaRPr lang="it-IT" sz="1000" dirty="0">
              <a:solidFill>
                <a:schemeClr val="accent5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 userDrawn="1">
            <p:ph type="title" hasCustomPrompt="1"/>
          </p:nvPr>
        </p:nvSpPr>
        <p:spPr>
          <a:xfrm>
            <a:off x="4486840" y="944739"/>
            <a:ext cx="7487204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082621" y="4196209"/>
            <a:ext cx="4891423" cy="989012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2800" dirty="0">
                <a:solidFill>
                  <a:schemeClr val="tx2"/>
                </a:solidFill>
              </a:rPr>
              <a:t>Click </a:t>
            </a:r>
            <a:r>
              <a:rPr lang="it-IT" sz="2800" dirty="0" err="1">
                <a:solidFill>
                  <a:schemeClr val="tx2"/>
                </a:solidFill>
              </a:rPr>
              <a:t>here</a:t>
            </a:r>
            <a:r>
              <a:rPr lang="it-IT" sz="2800" dirty="0">
                <a:solidFill>
                  <a:schemeClr val="tx2"/>
                </a:solidFill>
              </a:rPr>
              <a:t> to </a:t>
            </a:r>
            <a:r>
              <a:rPr lang="it-IT" sz="2800" dirty="0" err="1">
                <a:solidFill>
                  <a:schemeClr val="tx2"/>
                </a:solidFill>
              </a:rPr>
              <a:t>add</a:t>
            </a:r>
            <a:r>
              <a:rPr lang="it-IT" sz="2800" dirty="0">
                <a:solidFill>
                  <a:schemeClr val="tx2"/>
                </a:solidFill>
              </a:rPr>
              <a:t> </a:t>
            </a:r>
            <a:r>
              <a:rPr lang="it-IT" sz="2800" dirty="0" err="1">
                <a:solidFill>
                  <a:schemeClr val="tx2"/>
                </a:solidFill>
              </a:rPr>
              <a:t>subtitle</a:t>
            </a:r>
            <a:endParaRPr lang="it-IT" sz="2800" dirty="0">
              <a:solidFill>
                <a:schemeClr val="tx2"/>
              </a:solidFill>
            </a:endParaRPr>
          </a:p>
          <a:p>
            <a:pPr lvl="0"/>
            <a:endParaRPr lang="it-IT" dirty="0"/>
          </a:p>
        </p:txBody>
      </p:sp>
      <p:grpSp>
        <p:nvGrpSpPr>
          <p:cNvPr id="26" name="Gruppo 25"/>
          <p:cNvGrpSpPr/>
          <p:nvPr userDrawn="1"/>
        </p:nvGrpSpPr>
        <p:grpSpPr>
          <a:xfrm>
            <a:off x="5408083" y="3294530"/>
            <a:ext cx="6565961" cy="504258"/>
            <a:chOff x="5484283" y="3326910"/>
            <a:chExt cx="6565961" cy="504258"/>
          </a:xfrm>
        </p:grpSpPr>
        <p:pic>
          <p:nvPicPr>
            <p:cNvPr id="9" name="Immagine 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484283" y="3404640"/>
              <a:ext cx="6565961" cy="34879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285136" y="3326910"/>
              <a:ext cx="765108" cy="504258"/>
            </a:xfrm>
            <a:prstGeom prst="rect">
              <a:avLst/>
            </a:prstGeom>
          </p:spPr>
        </p:pic>
      </p:grpSp>
      <p:sp>
        <p:nvSpPr>
          <p:cNvPr id="22" name="Rettangolo 21"/>
          <p:cNvSpPr/>
          <p:nvPr userDrawn="1"/>
        </p:nvSpPr>
        <p:spPr>
          <a:xfrm>
            <a:off x="311683" y="4312711"/>
            <a:ext cx="3635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baseline="0" dirty="0">
                <a:solidFill>
                  <a:schemeClr val="accent5"/>
                </a:solidFill>
                <a:effectLst/>
              </a:rPr>
              <a:t>Data Management for extreme scale computing</a:t>
            </a:r>
            <a:endParaRPr lang="it-IT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88" y="110209"/>
            <a:ext cx="1487824" cy="92575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838200" y="110209"/>
            <a:ext cx="9994557" cy="8159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838200" y="1152525"/>
            <a:ext cx="10515600" cy="5024438"/>
          </a:xfrm>
        </p:spPr>
        <p:txBody>
          <a:bodyPr/>
          <a:lstStyle>
            <a:lvl1pPr marL="357188" indent="-357188">
              <a:buFontTx/>
              <a:buBlip>
                <a:blip r:embed="rId3"/>
              </a:buBlip>
              <a:defRPr baseline="0"/>
            </a:lvl1pPr>
            <a:lvl2pPr marL="984250" indent="-527050">
              <a:buFontTx/>
              <a:buBlip>
                <a:blip r:embed="rId4"/>
              </a:buBlip>
              <a:defRPr/>
            </a:lvl2pPr>
            <a:lvl3pPr marL="1343025" indent="-428625">
              <a:buFontTx/>
              <a:buBlip>
                <a:blip r:embed="rId5"/>
              </a:buBlip>
              <a:defRPr/>
            </a:lvl3pPr>
            <a:lvl4pPr marL="1790700" indent="-419100">
              <a:buFontTx/>
              <a:buBlip>
                <a:blip r:embed="rId6"/>
              </a:buBlip>
              <a:defRPr/>
            </a:lvl4pPr>
            <a:lvl5pPr marL="2238375" indent="-409575">
              <a:buFontTx/>
              <a:buBlip>
                <a:blip r:embed="rId7"/>
              </a:buBlip>
              <a:defRPr/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32" name="Segnaposto data 3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038E86-1BDD-7E4F-9D74-ACD7DAA9615F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33" name="Segnaposto piè di pagina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34" name="Segnaposto numero diapositiva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442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88" y="110209"/>
            <a:ext cx="1487824" cy="925758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9788" y="1257300"/>
            <a:ext cx="5157787" cy="657225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57300"/>
            <a:ext cx="5183188" cy="6572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idx="13" hasCustomPrompt="1"/>
          </p:nvPr>
        </p:nvSpPr>
        <p:spPr>
          <a:xfrm>
            <a:off x="838200" y="1914525"/>
            <a:ext cx="5159375" cy="4262437"/>
          </a:xfrm>
        </p:spPr>
        <p:txBody>
          <a:bodyPr/>
          <a:lstStyle>
            <a:lvl1pPr marL="265113" indent="-265113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5"/>
              </a:buBlip>
              <a:defRPr/>
            </a:lvl3pPr>
            <a:lvl4pPr marL="1600200" indent="-228600">
              <a:buFontTx/>
              <a:buBlip>
                <a:blip r:embed="rId6"/>
              </a:buBlip>
              <a:defRPr/>
            </a:lvl4pPr>
            <a:lvl5pPr marL="2057400" indent="-228600">
              <a:buFontTx/>
              <a:buBlip>
                <a:blip r:embed="rId7"/>
              </a:buBlip>
              <a:defRPr/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2" name="Segnaposto contenuto 2"/>
          <p:cNvSpPr>
            <a:spLocks noGrp="1"/>
          </p:cNvSpPr>
          <p:nvPr>
            <p:ph idx="14" hasCustomPrompt="1"/>
          </p:nvPr>
        </p:nvSpPr>
        <p:spPr>
          <a:xfrm>
            <a:off x="6172200" y="1914525"/>
            <a:ext cx="5159375" cy="4262437"/>
          </a:xfrm>
        </p:spPr>
        <p:txBody>
          <a:bodyPr/>
          <a:lstStyle>
            <a:lvl1pPr marL="265113" indent="-265113">
              <a:buFontTx/>
              <a:buBlip>
                <a:blip r:embed="rId3"/>
              </a:buBlip>
              <a:defRPr/>
            </a:lvl1pPr>
            <a:lvl2pPr marL="685800" indent="-22860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5"/>
              </a:buBlip>
              <a:defRPr/>
            </a:lvl3pPr>
            <a:lvl4pPr marL="1600200" indent="-228600">
              <a:buFontTx/>
              <a:buBlip>
                <a:blip r:embed="rId6"/>
              </a:buBlip>
              <a:defRPr/>
            </a:lvl4pPr>
            <a:lvl5pPr marL="2057400" indent="-228600">
              <a:buFontTx/>
              <a:buBlip>
                <a:blip r:embed="rId7"/>
              </a:buBlip>
              <a:defRPr/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664B995-75C9-3B48-9E9E-9C6935020B13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838200" y="110209"/>
            <a:ext cx="9994557" cy="81597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551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0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CA89205-C554-264F-A85C-F3E878E68D9D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723A89C-D035-4CCD-8775-47FA95F2F2E6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764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2" r:id="rId2"/>
    <p:sldLayoutId id="2147483685" r:id="rId3"/>
    <p:sldLayoutId id="2147483698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w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91.png"/><Relationship Id="rId5" Type="http://schemas.openxmlformats.org/officeDocument/2006/relationships/image" Target="../media/image6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7.png"/><Relationship Id="rId7" Type="http://schemas.openxmlformats.org/officeDocument/2006/relationships/image" Target="../media/image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9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9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XtremeDataCloud" TargetMode="External"/><Relationship Id="rId2" Type="http://schemas.openxmlformats.org/officeDocument/2006/relationships/hyperlink" Target="http://www.extreme-datacloud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XDC project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0"/>
          </p:nvPr>
        </p:nvSpPr>
        <p:spPr>
          <a:xfrm>
            <a:off x="7082621" y="4196208"/>
            <a:ext cx="4891423" cy="159499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Giacinto</a:t>
            </a:r>
            <a:r>
              <a:rPr lang="en-US" dirty="0"/>
              <a:t> DONVITO</a:t>
            </a:r>
          </a:p>
          <a:p>
            <a:r>
              <a:rPr lang="en-US" sz="1800" dirty="0"/>
              <a:t>XDC – Technical Coordinator</a:t>
            </a:r>
          </a:p>
          <a:p>
            <a:r>
              <a:rPr lang="en-US" sz="1800" dirty="0"/>
              <a:t>INFN</a:t>
            </a:r>
          </a:p>
          <a:p>
            <a:r>
              <a:rPr lang="en-US" sz="1800" dirty="0" err="1"/>
              <a:t>donvito@infn.it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25699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5164" y="40056"/>
            <a:ext cx="9994557" cy="815975"/>
          </a:xfrm>
        </p:spPr>
        <p:txBody>
          <a:bodyPr/>
          <a:lstStyle/>
          <a:p>
            <a:r>
              <a:rPr lang="en-US" dirty="0"/>
              <a:t>General Architecture Definition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1443" y="798473"/>
            <a:ext cx="6136607" cy="2090139"/>
          </a:xfrm>
        </p:spPr>
        <p:txBody>
          <a:bodyPr>
            <a:normAutofit/>
          </a:bodyPr>
          <a:lstStyle/>
          <a:p>
            <a:r>
              <a:rPr lang="en-US" sz="2000" dirty="0"/>
              <a:t>XDC acts at all the e-infrastructure levels</a:t>
            </a:r>
          </a:p>
          <a:p>
            <a:pPr lvl="1"/>
            <a:r>
              <a:rPr lang="en-US" sz="1800" dirty="0"/>
              <a:t>Storage systems at sites</a:t>
            </a:r>
          </a:p>
          <a:p>
            <a:pPr lvl="1"/>
            <a:r>
              <a:rPr lang="en-US" sz="1800" dirty="0"/>
              <a:t>Federations of storage systems</a:t>
            </a:r>
          </a:p>
          <a:p>
            <a:pPr lvl="2"/>
            <a:r>
              <a:rPr lang="en-US" sz="1600" dirty="0"/>
              <a:t>regional and global</a:t>
            </a:r>
          </a:p>
          <a:p>
            <a:pPr lvl="1"/>
            <a:r>
              <a:rPr lang="en-US" sz="1800" dirty="0"/>
              <a:t>High level orchestration</a:t>
            </a:r>
          </a:p>
          <a:p>
            <a:pPr lvl="1"/>
            <a:r>
              <a:rPr lang="en-US" sz="1800" dirty="0"/>
              <a:t>User experience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DE53-9833-6148-B1E0-AB935FE0D83C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8" name="Im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63" y="2008990"/>
            <a:ext cx="5753100" cy="401733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42" name="Gruppo 41"/>
          <p:cNvGrpSpPr/>
          <p:nvPr/>
        </p:nvGrpSpPr>
        <p:grpSpPr>
          <a:xfrm>
            <a:off x="82393" y="3222108"/>
            <a:ext cx="5174582" cy="2556286"/>
            <a:chOff x="130843" y="3975508"/>
            <a:chExt cx="5174582" cy="2556286"/>
          </a:xfrm>
        </p:grpSpPr>
        <p:grpSp>
          <p:nvGrpSpPr>
            <p:cNvPr id="40" name="Gruppo 39"/>
            <p:cNvGrpSpPr/>
            <p:nvPr/>
          </p:nvGrpSpPr>
          <p:grpSpPr>
            <a:xfrm>
              <a:off x="228600" y="3975508"/>
              <a:ext cx="4816303" cy="2556286"/>
              <a:chOff x="228600" y="3975508"/>
              <a:chExt cx="4816303" cy="2556286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600" y="4219969"/>
                <a:ext cx="4816303" cy="231182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9" name="CasellaDiTesto 38"/>
              <p:cNvSpPr txBox="1"/>
              <p:nvPr/>
            </p:nvSpPr>
            <p:spPr>
              <a:xfrm>
                <a:off x="1821250" y="3975508"/>
                <a:ext cx="187660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>
                        <a:lumMod val="50000"/>
                      </a:schemeClr>
                    </a:solidFill>
                  </a:rPr>
                  <a:t>The XDC Toolbox</a:t>
                </a:r>
              </a:p>
            </p:txBody>
          </p:sp>
        </p:grpSp>
        <p:sp>
          <p:nvSpPr>
            <p:cNvPr id="41" name="Rettangolo 40"/>
            <p:cNvSpPr/>
            <p:nvPr/>
          </p:nvSpPr>
          <p:spPr>
            <a:xfrm>
              <a:off x="130843" y="3975508"/>
              <a:ext cx="5174582" cy="248244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reccia a destra con strisce 42"/>
          <p:cNvSpPr/>
          <p:nvPr/>
        </p:nvSpPr>
        <p:spPr>
          <a:xfrm>
            <a:off x="5274342" y="4017659"/>
            <a:ext cx="1082754" cy="418887"/>
          </a:xfrm>
          <a:prstGeom prst="stripedRightArrow">
            <a:avLst/>
          </a:prstGeom>
          <a:solidFill>
            <a:srgbClr val="B5B9BF"/>
          </a:solidFill>
          <a:ln>
            <a:solidFill>
              <a:srgbClr val="B5B9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egnaposto contenuto 2"/>
          <p:cNvSpPr txBox="1">
            <a:spLocks/>
          </p:cNvSpPr>
          <p:nvPr/>
        </p:nvSpPr>
        <p:spPr>
          <a:xfrm>
            <a:off x="5611773" y="836573"/>
            <a:ext cx="5305425" cy="9160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“toolbox” was mapped in those levels to define the general architecture</a:t>
            </a:r>
          </a:p>
          <a:p>
            <a:pPr lvl="1"/>
            <a:r>
              <a:rPr lang="en-US" sz="1600" dirty="0"/>
              <a:t>Taking into account the user requirements </a:t>
            </a:r>
          </a:p>
        </p:txBody>
      </p:sp>
    </p:spTree>
    <p:extLst>
      <p:ext uri="{BB962C8B-B14F-4D97-AF65-F5344CB8AC3E}">
        <p14:creationId xmlns:p14="http://schemas.microsoft.com/office/powerpoint/2010/main" val="362200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General Architecture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21312-0C46-2F45-8321-35BB9A76AC6F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8" name="Google Shape;170;p16">
            <a:extLst>
              <a:ext uri="{FF2B5EF4-FFF2-40B4-BE49-F238E27FC236}">
                <a16:creationId xmlns:a16="http://schemas.microsoft.com/office/drawing/2014/main" id="{DA6B8B56-7528-4745-A5FA-7846A13479AA}"/>
              </a:ext>
            </a:extLst>
          </p:cNvPr>
          <p:cNvSpPr/>
          <p:nvPr/>
        </p:nvSpPr>
        <p:spPr>
          <a:xfrm>
            <a:off x="6907286" y="2638390"/>
            <a:ext cx="3244200" cy="7572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Google Shape;171;p16">
            <a:extLst>
              <a:ext uri="{FF2B5EF4-FFF2-40B4-BE49-F238E27FC236}">
                <a16:creationId xmlns:a16="http://schemas.microsoft.com/office/drawing/2014/main" id="{CF301D29-55A8-4240-A278-F0F0DAA58DCC}"/>
              </a:ext>
            </a:extLst>
          </p:cNvPr>
          <p:cNvSpPr txBox="1"/>
          <p:nvPr/>
        </p:nvSpPr>
        <p:spPr>
          <a:xfrm>
            <a:off x="4843950" y="1170878"/>
            <a:ext cx="1515000" cy="931500"/>
          </a:xfrm>
          <a:prstGeom prst="rect">
            <a:avLst/>
          </a:prstGeom>
          <a:solidFill>
            <a:srgbClr val="0097A7"/>
          </a:solidFill>
          <a:ln>
            <a:noFill/>
          </a:ln>
          <a:effectLst>
            <a:outerShdw blurRad="57150" dist="19050" dir="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kern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Users</a:t>
            </a:r>
            <a:endParaRPr sz="1400" kern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" name="Google Shape;172;p16">
            <a:extLst>
              <a:ext uri="{FF2B5EF4-FFF2-40B4-BE49-F238E27FC236}">
                <a16:creationId xmlns:a16="http://schemas.microsoft.com/office/drawing/2014/main" id="{4CD5A983-1805-E548-82D6-A81F54A5D2EF}"/>
              </a:ext>
            </a:extLst>
          </p:cNvPr>
          <p:cNvSpPr txBox="1"/>
          <p:nvPr/>
        </p:nvSpPr>
        <p:spPr>
          <a:xfrm>
            <a:off x="4984325" y="2693915"/>
            <a:ext cx="929700" cy="684300"/>
          </a:xfrm>
          <a:prstGeom prst="rect">
            <a:avLst/>
          </a:prstGeom>
          <a:solidFill>
            <a:srgbClr val="FFE599"/>
          </a:solidFill>
          <a:ln>
            <a:noFill/>
          </a:ln>
          <a:effectLst>
            <a:outerShdw blurRad="57150" dist="19050" dir="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kern="0">
                <a:solidFill>
                  <a:srgbClr val="666666"/>
                </a:solidFill>
                <a:latin typeface="Cabin"/>
                <a:ea typeface="Cabin"/>
                <a:cs typeface="Cabin"/>
                <a:sym typeface="Cabin"/>
              </a:rPr>
              <a:t>User</a:t>
            </a:r>
            <a:endParaRPr sz="1400" kern="0">
              <a:solidFill>
                <a:srgbClr val="666666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kern="0">
                <a:solidFill>
                  <a:srgbClr val="666666"/>
                </a:solidFill>
                <a:latin typeface="Cabin"/>
                <a:ea typeface="Cabin"/>
                <a:cs typeface="Cabin"/>
                <a:sym typeface="Cabin"/>
              </a:rPr>
              <a:t>metadata service</a:t>
            </a:r>
            <a:endParaRPr sz="1400" kern="0">
              <a:solidFill>
                <a:srgbClr val="666666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Google Shape;173;p16">
            <a:extLst>
              <a:ext uri="{FF2B5EF4-FFF2-40B4-BE49-F238E27FC236}">
                <a16:creationId xmlns:a16="http://schemas.microsoft.com/office/drawing/2014/main" id="{7EAC8341-39AA-6347-9372-F7F6D7423336}"/>
              </a:ext>
            </a:extLst>
          </p:cNvPr>
          <p:cNvSpPr txBox="1"/>
          <p:nvPr/>
        </p:nvSpPr>
        <p:spPr>
          <a:xfrm>
            <a:off x="3171850" y="5426665"/>
            <a:ext cx="4018200" cy="702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kern="0">
                <a:solidFill>
                  <a:srgbClr val="666666"/>
                </a:solidFill>
                <a:latin typeface="Cabin"/>
                <a:ea typeface="Cabin"/>
                <a:cs typeface="Cabin"/>
                <a:sym typeface="Cabin"/>
              </a:rPr>
              <a:t>Storage system at sites</a:t>
            </a:r>
            <a:endParaRPr sz="1400" kern="0">
              <a:solidFill>
                <a:srgbClr val="666666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Google Shape;174;p16">
            <a:extLst>
              <a:ext uri="{FF2B5EF4-FFF2-40B4-BE49-F238E27FC236}">
                <a16:creationId xmlns:a16="http://schemas.microsoft.com/office/drawing/2014/main" id="{20043741-4221-A44F-B738-37E731E62F8F}"/>
              </a:ext>
            </a:extLst>
          </p:cNvPr>
          <p:cNvSpPr txBox="1"/>
          <p:nvPr/>
        </p:nvSpPr>
        <p:spPr>
          <a:xfrm>
            <a:off x="6680350" y="3753465"/>
            <a:ext cx="1303200" cy="622200"/>
          </a:xfrm>
          <a:prstGeom prst="rect">
            <a:avLst/>
          </a:prstGeom>
          <a:solidFill>
            <a:srgbClr val="0C343D"/>
          </a:solidFill>
          <a:ln>
            <a:noFill/>
          </a:ln>
          <a:effectLst>
            <a:outerShdw blurRad="57150" dist="19050" dir="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600" kern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XDC message bus</a:t>
            </a:r>
            <a:endParaRPr sz="1600" kern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Google Shape;175;p16">
            <a:extLst>
              <a:ext uri="{FF2B5EF4-FFF2-40B4-BE49-F238E27FC236}">
                <a16:creationId xmlns:a16="http://schemas.microsoft.com/office/drawing/2014/main" id="{B5F06C67-4537-0F4F-B318-57685123A261}"/>
              </a:ext>
            </a:extLst>
          </p:cNvPr>
          <p:cNvSpPr txBox="1"/>
          <p:nvPr/>
        </p:nvSpPr>
        <p:spPr>
          <a:xfrm>
            <a:off x="8570375" y="2722728"/>
            <a:ext cx="1459800" cy="571800"/>
          </a:xfrm>
          <a:prstGeom prst="rect">
            <a:avLst/>
          </a:prstGeom>
          <a:solidFill>
            <a:srgbClr val="434343"/>
          </a:solidFill>
          <a:ln>
            <a:noFill/>
          </a:ln>
          <a:effectLst>
            <a:outerShdw blurRad="57150" dist="19050" dir="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4" name="Google Shape;176;p16">
            <a:extLst>
              <a:ext uri="{FF2B5EF4-FFF2-40B4-BE49-F238E27FC236}">
                <a16:creationId xmlns:a16="http://schemas.microsoft.com/office/drawing/2014/main" id="{AB4C62A9-5B65-4F4D-9014-DF327BF9401C}"/>
              </a:ext>
            </a:extLst>
          </p:cNvPr>
          <p:cNvGrpSpPr/>
          <p:nvPr/>
        </p:nvGrpSpPr>
        <p:grpSpPr>
          <a:xfrm>
            <a:off x="1352038" y="3904631"/>
            <a:ext cx="1515000" cy="622056"/>
            <a:chOff x="766050" y="1863525"/>
            <a:chExt cx="1515000" cy="931500"/>
          </a:xfrm>
        </p:grpSpPr>
        <p:sp>
          <p:nvSpPr>
            <p:cNvPr id="15" name="Google Shape;177;p16">
              <a:extLst>
                <a:ext uri="{FF2B5EF4-FFF2-40B4-BE49-F238E27FC236}">
                  <a16:creationId xmlns:a16="http://schemas.microsoft.com/office/drawing/2014/main" id="{380738F6-2F7B-D64C-A097-E88213245541}"/>
                </a:ext>
              </a:extLst>
            </p:cNvPr>
            <p:cNvSpPr txBox="1"/>
            <p:nvPr/>
          </p:nvSpPr>
          <p:spPr>
            <a:xfrm>
              <a:off x="766050" y="1863525"/>
              <a:ext cx="1515000" cy="931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5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pic>
          <p:nvPicPr>
            <p:cNvPr id="16" name="Google Shape;178;p16">
              <a:extLst>
                <a:ext uri="{FF2B5EF4-FFF2-40B4-BE49-F238E27FC236}">
                  <a16:creationId xmlns:a16="http://schemas.microsoft.com/office/drawing/2014/main" id="{BC762C98-F164-C24B-96F8-E73455FB2794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94053" y="2199260"/>
              <a:ext cx="1459800" cy="2600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179;p16">
            <a:extLst>
              <a:ext uri="{FF2B5EF4-FFF2-40B4-BE49-F238E27FC236}">
                <a16:creationId xmlns:a16="http://schemas.microsoft.com/office/drawing/2014/main" id="{C4BAE973-79A7-7D42-990D-E5D164B3A9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2438" y="2855821"/>
            <a:ext cx="1459800" cy="31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0;p16">
            <a:extLst>
              <a:ext uri="{FF2B5EF4-FFF2-40B4-BE49-F238E27FC236}">
                <a16:creationId xmlns:a16="http://schemas.microsoft.com/office/drawing/2014/main" id="{62C0D5C5-28FD-DB41-B359-F53E7398B3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8975" y="3813465"/>
            <a:ext cx="1206300" cy="571800"/>
          </a:xfrm>
          <a:prstGeom prst="rect">
            <a:avLst/>
          </a:prstGeom>
          <a:noFill/>
          <a:ln>
            <a:noFill/>
          </a:ln>
          <a:effectLst>
            <a:outerShdw blurRad="57150" dist="19050" dir="4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" name="Google Shape;181;p16">
            <a:extLst>
              <a:ext uri="{FF2B5EF4-FFF2-40B4-BE49-F238E27FC236}">
                <a16:creationId xmlns:a16="http://schemas.microsoft.com/office/drawing/2014/main" id="{D0E9E4B9-A34F-8544-BBE7-7407DC7BC00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9425" y="5600522"/>
            <a:ext cx="503700" cy="5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2;p16">
            <a:extLst>
              <a:ext uri="{FF2B5EF4-FFF2-40B4-BE49-F238E27FC236}">
                <a16:creationId xmlns:a16="http://schemas.microsoft.com/office/drawing/2014/main" id="{2CD402D2-0B99-CD4E-B073-36E478C1C6A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7950" y="3649915"/>
            <a:ext cx="1515001" cy="6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3;p16">
            <a:extLst>
              <a:ext uri="{FF2B5EF4-FFF2-40B4-BE49-F238E27FC236}">
                <a16:creationId xmlns:a16="http://schemas.microsoft.com/office/drawing/2014/main" id="{E49A9A8E-DB97-A74E-A67B-7CF4A4EAC0A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7159" y="5437951"/>
            <a:ext cx="683525" cy="30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4;p16">
            <a:extLst>
              <a:ext uri="{FF2B5EF4-FFF2-40B4-BE49-F238E27FC236}">
                <a16:creationId xmlns:a16="http://schemas.microsoft.com/office/drawing/2014/main" id="{C05195B2-465A-9B45-931F-19AD30C30CB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7211" y="5852440"/>
            <a:ext cx="683525" cy="23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16">
            <a:extLst>
              <a:ext uri="{FF2B5EF4-FFF2-40B4-BE49-F238E27FC236}">
                <a16:creationId xmlns:a16="http://schemas.microsoft.com/office/drawing/2014/main" id="{8D6FA7F9-ED5F-CE4F-81E3-10C2132413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36548" y="1540210"/>
            <a:ext cx="929800" cy="471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186;p16">
            <a:extLst>
              <a:ext uri="{FF2B5EF4-FFF2-40B4-BE49-F238E27FC236}">
                <a16:creationId xmlns:a16="http://schemas.microsoft.com/office/drawing/2014/main" id="{83E52FDD-CD86-4841-BC6D-055D25611EE4}"/>
              </a:ext>
            </a:extLst>
          </p:cNvPr>
          <p:cNvGrpSpPr/>
          <p:nvPr/>
        </p:nvGrpSpPr>
        <p:grpSpPr>
          <a:xfrm>
            <a:off x="6997227" y="2730208"/>
            <a:ext cx="1459854" cy="571804"/>
            <a:chOff x="6862875" y="852425"/>
            <a:chExt cx="1515000" cy="729900"/>
          </a:xfrm>
        </p:grpSpPr>
        <p:sp>
          <p:nvSpPr>
            <p:cNvPr id="25" name="Google Shape;187;p16">
              <a:extLst>
                <a:ext uri="{FF2B5EF4-FFF2-40B4-BE49-F238E27FC236}">
                  <a16:creationId xmlns:a16="http://schemas.microsoft.com/office/drawing/2014/main" id="{4AD8FB97-01DE-824B-B746-EB75B23FB588}"/>
                </a:ext>
              </a:extLst>
            </p:cNvPr>
            <p:cNvSpPr txBox="1"/>
            <p:nvPr/>
          </p:nvSpPr>
          <p:spPr>
            <a:xfrm>
              <a:off x="6862875" y="852425"/>
              <a:ext cx="1515000" cy="72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5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sz="1400" kern="0">
                  <a:solidFill>
                    <a:srgbClr val="666666"/>
                  </a:solidFill>
                  <a:latin typeface="Cabin"/>
                  <a:ea typeface="Cabin"/>
                  <a:cs typeface="Cabin"/>
                  <a:sym typeface="Cabin"/>
                </a:rPr>
                <a:t>INDIGO </a:t>
              </a:r>
              <a:endParaRPr sz="1400" kern="0">
                <a:solidFill>
                  <a:srgbClr val="666666"/>
                </a:solidFill>
                <a:latin typeface="Cabin"/>
                <a:ea typeface="Cabin"/>
                <a:cs typeface="Cabin"/>
                <a:sym typeface="Cabin"/>
              </a:endParaRP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GB" sz="1400" kern="0">
                  <a:solidFill>
                    <a:srgbClr val="666666"/>
                  </a:solidFill>
                  <a:latin typeface="Cabin"/>
                  <a:ea typeface="Cabin"/>
                  <a:cs typeface="Cabin"/>
                  <a:sym typeface="Cabin"/>
                </a:rPr>
                <a:t>PaaS orchestrator</a:t>
              </a:r>
              <a:endParaRPr sz="1400" kern="0">
                <a:solidFill>
                  <a:srgbClr val="666666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  <p:pic>
          <p:nvPicPr>
            <p:cNvPr id="26" name="Google Shape;188;p16">
              <a:extLst>
                <a:ext uri="{FF2B5EF4-FFF2-40B4-BE49-F238E27FC236}">
                  <a16:creationId xmlns:a16="http://schemas.microsoft.com/office/drawing/2014/main" id="{A186779A-BE9E-4448-A9AF-34209784D36A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43468" y="905572"/>
              <a:ext cx="406725" cy="294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189;p16">
              <a:extLst>
                <a:ext uri="{FF2B5EF4-FFF2-40B4-BE49-F238E27FC236}">
                  <a16:creationId xmlns:a16="http://schemas.microsoft.com/office/drawing/2014/main" id="{5BC7D855-D9D6-1B4E-AB8E-94FC7CBFE89B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917448" y="906625"/>
              <a:ext cx="367391" cy="291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190;p16">
            <a:extLst>
              <a:ext uri="{FF2B5EF4-FFF2-40B4-BE49-F238E27FC236}">
                <a16:creationId xmlns:a16="http://schemas.microsoft.com/office/drawing/2014/main" id="{2D4D9C5F-3BBE-6745-B18C-BBAD05CCCA1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05910" y="5453628"/>
            <a:ext cx="448165" cy="3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1;p16">
            <a:extLst>
              <a:ext uri="{FF2B5EF4-FFF2-40B4-BE49-F238E27FC236}">
                <a16:creationId xmlns:a16="http://schemas.microsoft.com/office/drawing/2014/main" id="{47291ABC-8A53-024E-9AAC-F2AC004ECF2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82290" y="5429391"/>
            <a:ext cx="1303200" cy="68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92;p16">
            <a:extLst>
              <a:ext uri="{FF2B5EF4-FFF2-40B4-BE49-F238E27FC236}">
                <a16:creationId xmlns:a16="http://schemas.microsoft.com/office/drawing/2014/main" id="{C9924A41-1F8E-5440-BAEC-1BC7B2C8752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49922" y="5705875"/>
            <a:ext cx="578910" cy="3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93;p16">
            <a:extLst>
              <a:ext uri="{FF2B5EF4-FFF2-40B4-BE49-F238E27FC236}">
                <a16:creationId xmlns:a16="http://schemas.microsoft.com/office/drawing/2014/main" id="{EC907E4A-A0C6-5744-8E23-F13901C0F5A0}"/>
              </a:ext>
            </a:extLst>
          </p:cNvPr>
          <p:cNvSpPr txBox="1"/>
          <p:nvPr/>
        </p:nvSpPr>
        <p:spPr>
          <a:xfrm>
            <a:off x="838200" y="3395640"/>
            <a:ext cx="21306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b="1" ker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Storage Federation </a:t>
            </a:r>
            <a:endParaRPr sz="1400" b="1" kern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" name="Google Shape;194;p16">
            <a:extLst>
              <a:ext uri="{FF2B5EF4-FFF2-40B4-BE49-F238E27FC236}">
                <a16:creationId xmlns:a16="http://schemas.microsoft.com/office/drawing/2014/main" id="{22C662FD-FAC2-BB4E-9F00-2243D8415248}"/>
              </a:ext>
            </a:extLst>
          </p:cNvPr>
          <p:cNvSpPr txBox="1"/>
          <p:nvPr/>
        </p:nvSpPr>
        <p:spPr>
          <a:xfrm>
            <a:off x="7579050" y="2316665"/>
            <a:ext cx="2298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b="1" ker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Storage Orchestration </a:t>
            </a:r>
            <a:endParaRPr sz="1400" b="1" kern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" name="Google Shape;195;p16">
            <a:extLst>
              <a:ext uri="{FF2B5EF4-FFF2-40B4-BE49-F238E27FC236}">
                <a16:creationId xmlns:a16="http://schemas.microsoft.com/office/drawing/2014/main" id="{1281486F-64AA-6849-9F12-9834F17433EF}"/>
              </a:ext>
            </a:extLst>
          </p:cNvPr>
          <p:cNvSpPr txBox="1"/>
          <p:nvPr/>
        </p:nvSpPr>
        <p:spPr>
          <a:xfrm>
            <a:off x="6776750" y="4293540"/>
            <a:ext cx="16146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b="1" ker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Platform Event collection</a:t>
            </a:r>
            <a:endParaRPr sz="1400" b="1" kern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" name="Google Shape;196;p16">
            <a:extLst>
              <a:ext uri="{FF2B5EF4-FFF2-40B4-BE49-F238E27FC236}">
                <a16:creationId xmlns:a16="http://schemas.microsoft.com/office/drawing/2014/main" id="{816DF9C6-B7F0-2C41-AD54-0A8E76FDA1BC}"/>
              </a:ext>
            </a:extLst>
          </p:cNvPr>
          <p:cNvSpPr txBox="1"/>
          <p:nvPr/>
        </p:nvSpPr>
        <p:spPr>
          <a:xfrm>
            <a:off x="7286475" y="1153565"/>
            <a:ext cx="3000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b="1" ker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AAI Service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" name="Google Shape;197;p16">
            <a:extLst>
              <a:ext uri="{FF2B5EF4-FFF2-40B4-BE49-F238E27FC236}">
                <a16:creationId xmlns:a16="http://schemas.microsoft.com/office/drawing/2014/main" id="{87EC24F1-02BD-C242-8BC9-E676ACAEDE36}"/>
              </a:ext>
            </a:extLst>
          </p:cNvPr>
          <p:cNvGrpSpPr/>
          <p:nvPr/>
        </p:nvGrpSpPr>
        <p:grpSpPr>
          <a:xfrm>
            <a:off x="8189175" y="1465615"/>
            <a:ext cx="1516437" cy="410038"/>
            <a:chOff x="6100688" y="623812"/>
            <a:chExt cx="1516437" cy="410038"/>
          </a:xfrm>
        </p:grpSpPr>
        <p:sp>
          <p:nvSpPr>
            <p:cNvPr id="36" name="Google Shape;198;p16">
              <a:extLst>
                <a:ext uri="{FF2B5EF4-FFF2-40B4-BE49-F238E27FC236}">
                  <a16:creationId xmlns:a16="http://schemas.microsoft.com/office/drawing/2014/main" id="{E800D647-FC44-7B45-AC6C-0F3617C5C5CB}"/>
                </a:ext>
              </a:extLst>
            </p:cNvPr>
            <p:cNvSpPr/>
            <p:nvPr/>
          </p:nvSpPr>
          <p:spPr>
            <a:xfrm>
              <a:off x="6227525" y="648050"/>
              <a:ext cx="1389600" cy="38580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37" name="Google Shape;199;p16">
              <a:extLst>
                <a:ext uri="{FF2B5EF4-FFF2-40B4-BE49-F238E27FC236}">
                  <a16:creationId xmlns:a16="http://schemas.microsoft.com/office/drawing/2014/main" id="{17BB7CF5-EB56-BE4B-932B-865BD05E275B}"/>
                </a:ext>
              </a:extLst>
            </p:cNvPr>
            <p:cNvGrpSpPr/>
            <p:nvPr/>
          </p:nvGrpSpPr>
          <p:grpSpPr>
            <a:xfrm>
              <a:off x="6100688" y="623812"/>
              <a:ext cx="1469049" cy="385800"/>
              <a:chOff x="7388325" y="371925"/>
              <a:chExt cx="1469049" cy="385800"/>
            </a:xfrm>
          </p:grpSpPr>
          <p:pic>
            <p:nvPicPr>
              <p:cNvPr id="38" name="Google Shape;200;p16">
                <a:extLst>
                  <a:ext uri="{FF2B5EF4-FFF2-40B4-BE49-F238E27FC236}">
                    <a16:creationId xmlns:a16="http://schemas.microsoft.com/office/drawing/2014/main" id="{3620750A-4B3A-0041-BD32-BA2B9CC866C6}"/>
                  </a:ext>
                </a:extLst>
              </p:cNvPr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7927575" y="403513"/>
                <a:ext cx="929800" cy="3099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" name="Google Shape;201;p16">
                <a:extLst>
                  <a:ext uri="{FF2B5EF4-FFF2-40B4-BE49-F238E27FC236}">
                    <a16:creationId xmlns:a16="http://schemas.microsoft.com/office/drawing/2014/main" id="{B13478BF-6894-074A-A842-B3733448DBF8}"/>
                  </a:ext>
                </a:extLst>
              </p:cNvPr>
              <p:cNvSpPr txBox="1"/>
              <p:nvPr/>
            </p:nvSpPr>
            <p:spPr>
              <a:xfrm>
                <a:off x="7388325" y="371925"/>
                <a:ext cx="7374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Lora"/>
                    <a:ea typeface="Lora"/>
                    <a:cs typeface="Lora"/>
                    <a:sym typeface="Lora"/>
                  </a:rPr>
                  <a:t>IAM</a:t>
                </a:r>
                <a:endParaRPr kumimoji="0" sz="1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ora"/>
                  <a:ea typeface="Lora"/>
                  <a:cs typeface="Lora"/>
                  <a:sym typeface="Lora"/>
                </a:endParaRPr>
              </a:p>
            </p:txBody>
          </p:sp>
        </p:grpSp>
      </p:grpSp>
      <p:sp>
        <p:nvSpPr>
          <p:cNvPr id="40" name="Google Shape;202;p16">
            <a:extLst>
              <a:ext uri="{FF2B5EF4-FFF2-40B4-BE49-F238E27FC236}">
                <a16:creationId xmlns:a16="http://schemas.microsoft.com/office/drawing/2014/main" id="{8C9AFCC6-2235-D947-873A-E18A080AAE75}"/>
              </a:ext>
            </a:extLst>
          </p:cNvPr>
          <p:cNvSpPr/>
          <p:nvPr/>
        </p:nvSpPr>
        <p:spPr>
          <a:xfrm rot="8531608">
            <a:off x="3367281" y="4452950"/>
            <a:ext cx="132138" cy="97537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1" name="Google Shape;203;p16">
            <a:extLst>
              <a:ext uri="{FF2B5EF4-FFF2-40B4-BE49-F238E27FC236}">
                <a16:creationId xmlns:a16="http://schemas.microsoft.com/office/drawing/2014/main" id="{1706F8C9-2630-DA47-995D-C23A2FC0EA8A}"/>
              </a:ext>
            </a:extLst>
          </p:cNvPr>
          <p:cNvSpPr/>
          <p:nvPr/>
        </p:nvSpPr>
        <p:spPr>
          <a:xfrm rot="16043846">
            <a:off x="4708538" y="2471738"/>
            <a:ext cx="132136" cy="381316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2" name="Google Shape;204;p16">
            <a:extLst>
              <a:ext uri="{FF2B5EF4-FFF2-40B4-BE49-F238E27FC236}">
                <a16:creationId xmlns:a16="http://schemas.microsoft.com/office/drawing/2014/main" id="{EBC21FC3-269A-5942-BC19-1C78889FEC08}"/>
              </a:ext>
            </a:extLst>
          </p:cNvPr>
          <p:cNvSpPr/>
          <p:nvPr/>
        </p:nvSpPr>
        <p:spPr>
          <a:xfrm rot="11723515">
            <a:off x="6648822" y="4324420"/>
            <a:ext cx="132243" cy="113964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3" name="Google Shape;205;p16">
            <a:extLst>
              <a:ext uri="{FF2B5EF4-FFF2-40B4-BE49-F238E27FC236}">
                <a16:creationId xmlns:a16="http://schemas.microsoft.com/office/drawing/2014/main" id="{51EEE6CF-9B32-F74E-9902-21B0ABACFE0A}"/>
              </a:ext>
            </a:extLst>
          </p:cNvPr>
          <p:cNvSpPr/>
          <p:nvPr/>
        </p:nvSpPr>
        <p:spPr>
          <a:xfrm rot="2700000">
            <a:off x="7902550" y="3312453"/>
            <a:ext cx="171403" cy="532027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4" name="Google Shape;206;p16">
            <a:extLst>
              <a:ext uri="{FF2B5EF4-FFF2-40B4-BE49-F238E27FC236}">
                <a16:creationId xmlns:a16="http://schemas.microsoft.com/office/drawing/2014/main" id="{B9DC120E-6361-5D40-98E9-C48BD53A9BFF}"/>
              </a:ext>
            </a:extLst>
          </p:cNvPr>
          <p:cNvSpPr/>
          <p:nvPr/>
        </p:nvSpPr>
        <p:spPr>
          <a:xfrm rot="4417647">
            <a:off x="3963294" y="2410549"/>
            <a:ext cx="171348" cy="1783286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5" name="Google Shape;207;p16">
            <a:extLst>
              <a:ext uri="{FF2B5EF4-FFF2-40B4-BE49-F238E27FC236}">
                <a16:creationId xmlns:a16="http://schemas.microsoft.com/office/drawing/2014/main" id="{535DF22E-292F-9A42-B21C-6A02ABF2B579}"/>
              </a:ext>
            </a:extLst>
          </p:cNvPr>
          <p:cNvSpPr/>
          <p:nvPr/>
        </p:nvSpPr>
        <p:spPr>
          <a:xfrm rot="19049373">
            <a:off x="6639434" y="1785354"/>
            <a:ext cx="131858" cy="102512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6" name="Google Shape;208;p16">
            <a:extLst>
              <a:ext uri="{FF2B5EF4-FFF2-40B4-BE49-F238E27FC236}">
                <a16:creationId xmlns:a16="http://schemas.microsoft.com/office/drawing/2014/main" id="{D42FEA99-D106-A744-B9AB-B9ED40839E40}"/>
              </a:ext>
            </a:extLst>
          </p:cNvPr>
          <p:cNvSpPr/>
          <p:nvPr/>
        </p:nvSpPr>
        <p:spPr>
          <a:xfrm rot="2938468">
            <a:off x="3652299" y="1126741"/>
            <a:ext cx="171391" cy="2772309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7" name="Google Shape;209;p16">
            <a:extLst>
              <a:ext uri="{FF2B5EF4-FFF2-40B4-BE49-F238E27FC236}">
                <a16:creationId xmlns:a16="http://schemas.microsoft.com/office/drawing/2014/main" id="{411FF412-AA3F-9149-BE5C-0D71BA294998}"/>
              </a:ext>
            </a:extLst>
          </p:cNvPr>
          <p:cNvSpPr/>
          <p:nvPr/>
        </p:nvSpPr>
        <p:spPr>
          <a:xfrm>
            <a:off x="6048950" y="2147539"/>
            <a:ext cx="171300" cy="32640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48" name="Google Shape;210;p16">
            <a:extLst>
              <a:ext uri="{FF2B5EF4-FFF2-40B4-BE49-F238E27FC236}">
                <a16:creationId xmlns:a16="http://schemas.microsoft.com/office/drawing/2014/main" id="{59016AFE-C3CA-BA44-A74A-BE6B05E53EEA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54075" y="5378452"/>
            <a:ext cx="683525" cy="31391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11;p16">
            <a:extLst>
              <a:ext uri="{FF2B5EF4-FFF2-40B4-BE49-F238E27FC236}">
                <a16:creationId xmlns:a16="http://schemas.microsoft.com/office/drawing/2014/main" id="{47D8B69F-41BA-1343-AC42-834EB4B4363E}"/>
              </a:ext>
            </a:extLst>
          </p:cNvPr>
          <p:cNvSpPr txBox="1"/>
          <p:nvPr/>
        </p:nvSpPr>
        <p:spPr>
          <a:xfrm>
            <a:off x="8605071" y="4385265"/>
            <a:ext cx="1478311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-GB" sz="1400" b="1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Reliable File Transfer Service</a:t>
            </a:r>
            <a:endParaRPr sz="1400" b="1" kern="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" name="Google Shape;212;p16">
            <a:extLst>
              <a:ext uri="{FF2B5EF4-FFF2-40B4-BE49-F238E27FC236}">
                <a16:creationId xmlns:a16="http://schemas.microsoft.com/office/drawing/2014/main" id="{3C752185-5571-6D4A-A649-D5DC7BDDB2A8}"/>
              </a:ext>
            </a:extLst>
          </p:cNvPr>
          <p:cNvSpPr/>
          <p:nvPr/>
        </p:nvSpPr>
        <p:spPr>
          <a:xfrm>
            <a:off x="9462500" y="3398915"/>
            <a:ext cx="171300" cy="410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1" name="Google Shape;213;p16">
            <a:extLst>
              <a:ext uri="{FF2B5EF4-FFF2-40B4-BE49-F238E27FC236}">
                <a16:creationId xmlns:a16="http://schemas.microsoft.com/office/drawing/2014/main" id="{12AFE4CC-726F-D74C-8C44-3C2BB0D83EBD}"/>
              </a:ext>
            </a:extLst>
          </p:cNvPr>
          <p:cNvSpPr/>
          <p:nvPr/>
        </p:nvSpPr>
        <p:spPr>
          <a:xfrm rot="3168448">
            <a:off x="7967860" y="3980480"/>
            <a:ext cx="181143" cy="21903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52" name="Google Shape;214;p16">
            <a:extLst>
              <a:ext uri="{FF2B5EF4-FFF2-40B4-BE49-F238E27FC236}">
                <a16:creationId xmlns:a16="http://schemas.microsoft.com/office/drawing/2014/main" id="{D5DC12AA-9C7F-AC44-A92B-486400E49607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14635" y="5891919"/>
            <a:ext cx="732640" cy="23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215;p16">
            <a:extLst>
              <a:ext uri="{FF2B5EF4-FFF2-40B4-BE49-F238E27FC236}">
                <a16:creationId xmlns:a16="http://schemas.microsoft.com/office/drawing/2014/main" id="{22E8932B-BC6E-B34D-9B2B-69C215C70DC9}"/>
              </a:ext>
            </a:extLst>
          </p:cNvPr>
          <p:cNvSpPr/>
          <p:nvPr/>
        </p:nvSpPr>
        <p:spPr>
          <a:xfrm rot="5400000">
            <a:off x="7247025" y="684740"/>
            <a:ext cx="171300" cy="19401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4" name="Google Shape;216;p16">
            <a:extLst>
              <a:ext uri="{FF2B5EF4-FFF2-40B4-BE49-F238E27FC236}">
                <a16:creationId xmlns:a16="http://schemas.microsoft.com/office/drawing/2014/main" id="{6264E0C7-EECF-A844-8999-2E3838059A91}"/>
              </a:ext>
            </a:extLst>
          </p:cNvPr>
          <p:cNvSpPr txBox="1"/>
          <p:nvPr/>
        </p:nvSpPr>
        <p:spPr>
          <a:xfrm>
            <a:off x="4309737" y="4902729"/>
            <a:ext cx="16146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1400" b="1" ker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Storage Resources</a:t>
            </a:r>
            <a:endParaRPr sz="1400" b="1" kern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Google Shape;217;p16">
            <a:extLst>
              <a:ext uri="{FF2B5EF4-FFF2-40B4-BE49-F238E27FC236}">
                <a16:creationId xmlns:a16="http://schemas.microsoft.com/office/drawing/2014/main" id="{068E781F-ACAB-A846-AD0C-8947F600B2AF}"/>
              </a:ext>
            </a:extLst>
          </p:cNvPr>
          <p:cNvSpPr/>
          <p:nvPr/>
        </p:nvSpPr>
        <p:spPr>
          <a:xfrm>
            <a:off x="5363525" y="2092565"/>
            <a:ext cx="171300" cy="622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69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E461-CB2E-7240-8708-0C4279E2A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external 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8724E-203E-0F47-A96D-1A1229F9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603" y="1197423"/>
            <a:ext cx="8768397" cy="556260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DEEP-DataCloud</a:t>
            </a:r>
          </a:p>
          <a:p>
            <a:pPr lvl="1"/>
            <a:r>
              <a:rPr lang="en-GB" dirty="0"/>
              <a:t>Connection to compute workloads</a:t>
            </a:r>
          </a:p>
          <a:p>
            <a:r>
              <a:rPr lang="en-GB" dirty="0"/>
              <a:t>DOMA (Data Organization, Management, Access)</a:t>
            </a:r>
          </a:p>
          <a:p>
            <a:pPr lvl="1"/>
            <a:r>
              <a:rPr lang="en-GB" dirty="0"/>
              <a:t>DOMA “Access”</a:t>
            </a:r>
          </a:p>
          <a:p>
            <a:pPr lvl="1"/>
            <a:r>
              <a:rPr lang="en-GB" dirty="0"/>
              <a:t>DOMA “QoS” (XDC Workgroup Leader)</a:t>
            </a:r>
          </a:p>
          <a:p>
            <a:pPr lvl="1"/>
            <a:r>
              <a:rPr lang="en-GB" dirty="0"/>
              <a:t>DOMA “3</a:t>
            </a:r>
            <a:r>
              <a:rPr lang="en-GB" baseline="30000" dirty="0"/>
              <a:t>rd</a:t>
            </a:r>
            <a:r>
              <a:rPr lang="en-GB" dirty="0"/>
              <a:t> Party Copy”</a:t>
            </a:r>
          </a:p>
          <a:p>
            <a:r>
              <a:rPr lang="en-GB" dirty="0"/>
              <a:t>ESCAPE – WP2 (XDC Task Leader)</a:t>
            </a:r>
          </a:p>
          <a:p>
            <a:pPr lvl="1"/>
            <a:r>
              <a:rPr lang="en-GB" dirty="0"/>
              <a:t>Deployment of a European Data Lake </a:t>
            </a:r>
          </a:p>
          <a:p>
            <a:r>
              <a:rPr lang="en-GB" dirty="0"/>
              <a:t>RDA</a:t>
            </a:r>
          </a:p>
          <a:p>
            <a:pPr lvl="1"/>
            <a:r>
              <a:rPr lang="en-GB" dirty="0"/>
              <a:t>Defining QoS vocabulary</a:t>
            </a:r>
          </a:p>
          <a:p>
            <a:r>
              <a:rPr lang="en-GB" dirty="0"/>
              <a:t>SNIA</a:t>
            </a:r>
          </a:p>
          <a:p>
            <a:pPr lvl="1"/>
            <a:r>
              <a:rPr lang="en-GB" dirty="0"/>
              <a:t>Rendering CDMI to reflect QoS</a:t>
            </a:r>
          </a:p>
          <a:p>
            <a:pPr lvl="1"/>
            <a:r>
              <a:rPr lang="en-GB" dirty="0"/>
              <a:t>XDC introduced at 2018 SNIA conference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49D33-DA3E-3E41-8212-A2C6D1B7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A5762-95E8-244D-A68A-000A517B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D761A9-754D-6744-AE0A-66CEFED44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9" y="5468011"/>
            <a:ext cx="1110904" cy="5827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D3991B-4A1C-5A4D-B63E-295FF4932CBD}"/>
              </a:ext>
            </a:extLst>
          </p:cNvPr>
          <p:cNvGrpSpPr/>
          <p:nvPr/>
        </p:nvGrpSpPr>
        <p:grpSpPr>
          <a:xfrm>
            <a:off x="909765" y="3263490"/>
            <a:ext cx="9784080" cy="1040130"/>
            <a:chOff x="909765" y="3426780"/>
            <a:chExt cx="9784080" cy="10401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AB9D15-0F77-994C-A8A7-A2FBE085E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730" y="3426780"/>
              <a:ext cx="1575187" cy="97917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FCEB74F-99F3-C04C-8C2A-17177364D22E}"/>
                </a:ext>
              </a:extLst>
            </p:cNvPr>
            <p:cNvCxnSpPr/>
            <p:nvPr/>
          </p:nvCxnSpPr>
          <p:spPr>
            <a:xfrm>
              <a:off x="909765" y="4466910"/>
              <a:ext cx="978408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7D1C8-1A67-C847-83BC-7E9794B58E2D}"/>
              </a:ext>
            </a:extLst>
          </p:cNvPr>
          <p:cNvGrpSpPr/>
          <p:nvPr/>
        </p:nvGrpSpPr>
        <p:grpSpPr>
          <a:xfrm>
            <a:off x="909765" y="4373341"/>
            <a:ext cx="9784080" cy="793526"/>
            <a:chOff x="909765" y="4618264"/>
            <a:chExt cx="9784080" cy="7935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94EF3D-4B27-A647-B5B7-4BC6E1D9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86" y="4618264"/>
              <a:ext cx="1228090" cy="692491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0FEAC9D-0C6D-F848-A320-2E5F8903146C}"/>
                </a:ext>
              </a:extLst>
            </p:cNvPr>
            <p:cNvCxnSpPr/>
            <p:nvPr/>
          </p:nvCxnSpPr>
          <p:spPr>
            <a:xfrm>
              <a:off x="909765" y="5411790"/>
              <a:ext cx="978408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15AEE2-9ED3-2547-913C-2D20B21A7930}"/>
              </a:ext>
            </a:extLst>
          </p:cNvPr>
          <p:cNvGrpSpPr/>
          <p:nvPr/>
        </p:nvGrpSpPr>
        <p:grpSpPr>
          <a:xfrm>
            <a:off x="909765" y="1931895"/>
            <a:ext cx="9784080" cy="1584511"/>
            <a:chOff x="909765" y="2029869"/>
            <a:chExt cx="9784080" cy="158451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DEA9AD-10C2-3445-AB7D-3AA504844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540" y="2029869"/>
              <a:ext cx="1948169" cy="1584511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B1944C7-9275-EB43-B3EA-2D0C04874DE1}"/>
                </a:ext>
              </a:extLst>
            </p:cNvPr>
            <p:cNvCxnSpPr/>
            <p:nvPr/>
          </p:nvCxnSpPr>
          <p:spPr>
            <a:xfrm>
              <a:off x="909765" y="3566160"/>
              <a:ext cx="978408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F31DAB-C32A-AE44-AB51-523F5BFFE8E1}"/>
              </a:ext>
            </a:extLst>
          </p:cNvPr>
          <p:cNvGrpSpPr/>
          <p:nvPr/>
        </p:nvGrpSpPr>
        <p:grpSpPr>
          <a:xfrm>
            <a:off x="909765" y="1033764"/>
            <a:ext cx="9784080" cy="906072"/>
            <a:chOff x="909765" y="968448"/>
            <a:chExt cx="9784080" cy="9060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1E5CF2-10F4-C54F-B892-53BDC2C81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730" y="968448"/>
              <a:ext cx="1658274" cy="688340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BCB50C-D0C9-FE47-AE29-E3D8EF4E5517}"/>
                </a:ext>
              </a:extLst>
            </p:cNvPr>
            <p:cNvCxnSpPr/>
            <p:nvPr/>
          </p:nvCxnSpPr>
          <p:spPr>
            <a:xfrm>
              <a:off x="909765" y="1874520"/>
              <a:ext cx="978408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5740B611-77A3-F649-AC8D-C40219C2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3DC8-13B3-B741-B7AF-4084CD9F5EB7}" type="datetime1">
              <a:rPr lang="it-IT" smtClean="0"/>
              <a:t>11/04/19</a:t>
            </a:fld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5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66"/>
    </mc:Choice>
    <mc:Fallback xmlns="">
      <p:transition spd="slow" advTm="15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Components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33771" y="1318749"/>
            <a:ext cx="9940870" cy="5627125"/>
          </a:xfrm>
        </p:spPr>
        <p:txBody>
          <a:bodyPr>
            <a:normAutofit/>
          </a:bodyPr>
          <a:lstStyle/>
          <a:p>
            <a:r>
              <a:rPr lang="en-US" dirty="0"/>
              <a:t>Orchestration and Federation Components</a:t>
            </a:r>
          </a:p>
          <a:p>
            <a:pPr lvl="1"/>
            <a:r>
              <a:rPr lang="en-US" dirty="0"/>
              <a:t>XDC Orchestrator</a:t>
            </a:r>
          </a:p>
          <a:p>
            <a:pPr lvl="2"/>
            <a:r>
              <a:rPr lang="en-US" dirty="0"/>
              <a:t>INDIGO </a:t>
            </a:r>
            <a:r>
              <a:rPr lang="en-US" dirty="0">
                <a:solidFill>
                  <a:srgbClr val="ED7D31"/>
                </a:solidFill>
              </a:rPr>
              <a:t>PaaS Orchestrator</a:t>
            </a:r>
          </a:p>
          <a:p>
            <a:pPr lvl="2"/>
            <a:r>
              <a:rPr lang="en-US" dirty="0">
                <a:solidFill>
                  <a:srgbClr val="ED7D31"/>
                </a:solidFill>
              </a:rPr>
              <a:t>Flowable</a:t>
            </a:r>
            <a:r>
              <a:rPr lang="en-US" dirty="0"/>
              <a:t> © (BPM)</a:t>
            </a:r>
          </a:p>
          <a:p>
            <a:pPr lvl="2"/>
            <a:r>
              <a:rPr lang="en-US" dirty="0" err="1">
                <a:solidFill>
                  <a:srgbClr val="ED7D31"/>
                </a:solidFill>
              </a:rPr>
              <a:t>Rucio</a:t>
            </a:r>
            <a:r>
              <a:rPr lang="en-US" dirty="0"/>
              <a:t> Data Management System</a:t>
            </a:r>
          </a:p>
          <a:p>
            <a:r>
              <a:rPr lang="en-US" dirty="0"/>
              <a:t>Data Transfer and Data Federation technologies</a:t>
            </a:r>
          </a:p>
          <a:p>
            <a:pPr lvl="1"/>
            <a:r>
              <a:rPr lang="en-US" dirty="0">
                <a:solidFill>
                  <a:srgbClr val="ED7D31"/>
                </a:solidFill>
              </a:rPr>
              <a:t>FTS</a:t>
            </a:r>
            <a:r>
              <a:rPr lang="en-US" dirty="0"/>
              <a:t>, File Transfer Service, </a:t>
            </a:r>
          </a:p>
          <a:p>
            <a:pPr lvl="1"/>
            <a:r>
              <a:rPr lang="en-US" dirty="0" err="1">
                <a:solidFill>
                  <a:srgbClr val="ED7D31"/>
                </a:solidFill>
              </a:rPr>
              <a:t>Dynafed</a:t>
            </a:r>
            <a:r>
              <a:rPr lang="en-US" dirty="0"/>
              <a:t>, Data Federator, </a:t>
            </a:r>
            <a:r>
              <a:rPr lang="en-US" dirty="0" err="1"/>
              <a:t>Onedata</a:t>
            </a:r>
            <a:endParaRPr lang="en-US" dirty="0"/>
          </a:p>
          <a:p>
            <a:r>
              <a:rPr lang="en-US" dirty="0"/>
              <a:t>Storage Systems</a:t>
            </a:r>
          </a:p>
          <a:p>
            <a:pPr lvl="1"/>
            <a:r>
              <a:rPr lang="en-US" dirty="0">
                <a:solidFill>
                  <a:srgbClr val="ED7D31"/>
                </a:solidFill>
              </a:rPr>
              <a:t>dCache</a:t>
            </a:r>
          </a:p>
          <a:p>
            <a:pPr lvl="1"/>
            <a:r>
              <a:rPr lang="en-US" dirty="0">
                <a:solidFill>
                  <a:srgbClr val="ED7D31"/>
                </a:solidFill>
              </a:rPr>
              <a:t>EOS</a:t>
            </a:r>
          </a:p>
          <a:p>
            <a:pPr lvl="1"/>
            <a:r>
              <a:rPr lang="en-US" dirty="0" err="1"/>
              <a:t>StoRM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91863-1C87-BC42-896D-E76D02F72572}"/>
              </a:ext>
            </a:extLst>
          </p:cNvPr>
          <p:cNvSpPr txBox="1"/>
          <p:nvPr/>
        </p:nvSpPr>
        <p:spPr>
          <a:xfrm>
            <a:off x="875714" y="769209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</a:rPr>
              <a:t>The Components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CCD2F6-1DCB-A445-B535-10910B437B81}"/>
              </a:ext>
            </a:extLst>
          </p:cNvPr>
          <p:cNvGrpSpPr/>
          <p:nvPr/>
        </p:nvGrpSpPr>
        <p:grpSpPr>
          <a:xfrm>
            <a:off x="195147" y="3489060"/>
            <a:ext cx="1729076" cy="839051"/>
            <a:chOff x="195147" y="3717660"/>
            <a:chExt cx="1729076" cy="839051"/>
          </a:xfrm>
        </p:grpSpPr>
        <p:sp>
          <p:nvSpPr>
            <p:cNvPr id="27" name="Curved Down Arrow 26">
              <a:extLst>
                <a:ext uri="{FF2B5EF4-FFF2-40B4-BE49-F238E27FC236}">
                  <a16:creationId xmlns:a16="http://schemas.microsoft.com/office/drawing/2014/main" id="{3A15A8BB-B6B8-254D-8D12-8DF30F856D99}"/>
                </a:ext>
              </a:extLst>
            </p:cNvPr>
            <p:cNvSpPr/>
            <p:nvPr/>
          </p:nvSpPr>
          <p:spPr>
            <a:xfrm>
              <a:off x="195147" y="4015912"/>
              <a:ext cx="1729076" cy="540799"/>
            </a:xfrm>
            <a:prstGeom prst="curvedDownArrow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Folded Corner 27">
              <a:extLst>
                <a:ext uri="{FF2B5EF4-FFF2-40B4-BE49-F238E27FC236}">
                  <a16:creationId xmlns:a16="http://schemas.microsoft.com/office/drawing/2014/main" id="{06C3F966-F897-404D-8D71-1270696A5D07}"/>
                </a:ext>
              </a:extLst>
            </p:cNvPr>
            <p:cNvSpPr/>
            <p:nvPr/>
          </p:nvSpPr>
          <p:spPr>
            <a:xfrm>
              <a:off x="641934" y="3823084"/>
              <a:ext cx="321787" cy="474202"/>
            </a:xfrm>
            <a:prstGeom prst="foldedCorner">
              <a:avLst>
                <a:gd name="adj" fmla="val 44700"/>
              </a:avLst>
            </a:prstGeom>
            <a:solidFill>
              <a:schemeClr val="bg1"/>
            </a:solidFill>
            <a:ln w="25400">
              <a:solidFill>
                <a:srgbClr val="062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Folded Corner 28">
              <a:extLst>
                <a:ext uri="{FF2B5EF4-FFF2-40B4-BE49-F238E27FC236}">
                  <a16:creationId xmlns:a16="http://schemas.microsoft.com/office/drawing/2014/main" id="{08A25BE2-3BA0-AC47-9A0C-2BB9AF48C789}"/>
                </a:ext>
              </a:extLst>
            </p:cNvPr>
            <p:cNvSpPr/>
            <p:nvPr/>
          </p:nvSpPr>
          <p:spPr>
            <a:xfrm>
              <a:off x="898792" y="3717660"/>
              <a:ext cx="321787" cy="474202"/>
            </a:xfrm>
            <a:prstGeom prst="foldedCorner">
              <a:avLst>
                <a:gd name="adj" fmla="val 44700"/>
              </a:avLst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Folded Corner 29">
              <a:extLst>
                <a:ext uri="{FF2B5EF4-FFF2-40B4-BE49-F238E27FC236}">
                  <a16:creationId xmlns:a16="http://schemas.microsoft.com/office/drawing/2014/main" id="{5B47D35A-5000-274D-BC4B-50BAED3AD2B1}"/>
                </a:ext>
              </a:extLst>
            </p:cNvPr>
            <p:cNvSpPr/>
            <p:nvPr/>
          </p:nvSpPr>
          <p:spPr>
            <a:xfrm>
              <a:off x="1165197" y="3825899"/>
              <a:ext cx="321787" cy="474202"/>
            </a:xfrm>
            <a:prstGeom prst="foldedCorner">
              <a:avLst>
                <a:gd name="adj" fmla="val 44700"/>
              </a:avLst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4CCD59-8E20-594E-BE5D-0FB31C0AF7FB}"/>
              </a:ext>
            </a:extLst>
          </p:cNvPr>
          <p:cNvGrpSpPr/>
          <p:nvPr/>
        </p:nvGrpSpPr>
        <p:grpSpPr>
          <a:xfrm>
            <a:off x="316935" y="4993603"/>
            <a:ext cx="1547196" cy="997898"/>
            <a:chOff x="316935" y="4993603"/>
            <a:chExt cx="1547196" cy="997898"/>
          </a:xfrm>
        </p:grpSpPr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A6E4C05F-6B0D-7240-860A-109EBA385BCB}"/>
                </a:ext>
              </a:extLst>
            </p:cNvPr>
            <p:cNvSpPr/>
            <p:nvPr/>
          </p:nvSpPr>
          <p:spPr>
            <a:xfrm>
              <a:off x="316935" y="5461361"/>
              <a:ext cx="436421" cy="431239"/>
            </a:xfrm>
            <a:prstGeom prst="can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8F2E7CD8-E58D-ED45-8BB8-4922E05D56C0}"/>
                </a:ext>
              </a:extLst>
            </p:cNvPr>
            <p:cNvSpPr/>
            <p:nvPr/>
          </p:nvSpPr>
          <p:spPr>
            <a:xfrm>
              <a:off x="816586" y="4993603"/>
              <a:ext cx="402074" cy="385486"/>
            </a:xfrm>
            <a:prstGeom prst="cube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C2F4873B-46C1-2743-89B1-5DD69EBB6102}"/>
                </a:ext>
              </a:extLst>
            </p:cNvPr>
            <p:cNvSpPr/>
            <p:nvPr/>
          </p:nvSpPr>
          <p:spPr>
            <a:xfrm>
              <a:off x="941991" y="5413678"/>
              <a:ext cx="922140" cy="577823"/>
            </a:xfrm>
            <a:prstGeom prst="cloud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614D26-5AA6-154D-8A00-104FEE0681E2}"/>
              </a:ext>
            </a:extLst>
          </p:cNvPr>
          <p:cNvGrpSpPr/>
          <p:nvPr/>
        </p:nvGrpSpPr>
        <p:grpSpPr>
          <a:xfrm>
            <a:off x="7759523" y="1928848"/>
            <a:ext cx="3312257" cy="842938"/>
            <a:chOff x="7759523" y="1928848"/>
            <a:chExt cx="3312257" cy="84293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9E6350-69A6-2248-B2F4-48955683F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523" y="2000584"/>
              <a:ext cx="771202" cy="77120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30645B5-487E-2C45-97ED-0DC458FF5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r="83329"/>
            <a:stretch/>
          </p:blipFill>
          <p:spPr>
            <a:xfrm>
              <a:off x="8967964" y="2000584"/>
              <a:ext cx="798095" cy="77120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8075DB7-D8B8-5448-9049-60E692A8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7" r="-2206" b="22047"/>
            <a:stretch/>
          </p:blipFill>
          <p:spPr>
            <a:xfrm>
              <a:off x="10203298" y="1928848"/>
              <a:ext cx="868482" cy="84293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AE0964-D670-054B-8E40-4CA1B7197630}"/>
              </a:ext>
            </a:extLst>
          </p:cNvPr>
          <p:cNvGrpSpPr/>
          <p:nvPr/>
        </p:nvGrpSpPr>
        <p:grpSpPr>
          <a:xfrm>
            <a:off x="7759523" y="5010252"/>
            <a:ext cx="2225201" cy="1126266"/>
            <a:chOff x="7759523" y="5010252"/>
            <a:chExt cx="2225201" cy="11262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107CF6-50A7-7E41-9ED0-591120DD9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523" y="5077865"/>
              <a:ext cx="769207" cy="887687"/>
            </a:xfrm>
            <a:prstGeom prst="rect">
              <a:avLst/>
            </a:prstGeom>
          </p:spPr>
        </p:pic>
        <p:pic>
          <p:nvPicPr>
            <p:cNvPr id="37" name="Picture 69" descr="bird-dcache-title.png">
              <a:extLst>
                <a:ext uri="{FF2B5EF4-FFF2-40B4-BE49-F238E27FC236}">
                  <a16:creationId xmlns:a16="http://schemas.microsoft.com/office/drawing/2014/main" id="{CE43A7F7-2395-1542-B6E4-FF8E2B59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993740" y="5010252"/>
              <a:ext cx="990984" cy="1126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56BB161E-3BA9-2547-9263-FC3EC120F80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8" y="1520805"/>
            <a:ext cx="893127" cy="1389308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C91F0FC-1DB0-B145-AD5F-067BF10664AB}"/>
              </a:ext>
            </a:extLst>
          </p:cNvPr>
          <p:cNvGrpSpPr/>
          <p:nvPr/>
        </p:nvGrpSpPr>
        <p:grpSpPr>
          <a:xfrm>
            <a:off x="7824638" y="3644520"/>
            <a:ext cx="4223123" cy="1066800"/>
            <a:chOff x="7824638" y="3644520"/>
            <a:chExt cx="4223123" cy="10668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1809BC9-303A-3D4B-8358-A85E5785F5E5}"/>
                </a:ext>
              </a:extLst>
            </p:cNvPr>
            <p:cNvGrpSpPr/>
            <p:nvPr/>
          </p:nvGrpSpPr>
          <p:grpSpPr>
            <a:xfrm>
              <a:off x="7824638" y="3644520"/>
              <a:ext cx="3329188" cy="1066800"/>
              <a:chOff x="7925584" y="3937865"/>
              <a:chExt cx="3280367" cy="106680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A5FCA4C-1137-D44D-97E0-9473AACD5C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5584" y="3937865"/>
                <a:ext cx="1892300" cy="10668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6EF1604-A37A-1F46-A9D7-61A3B82DB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8089" y="4015912"/>
                <a:ext cx="1497862" cy="774508"/>
              </a:xfrm>
              <a:prstGeom prst="rect">
                <a:avLst/>
              </a:prstGeom>
              <a:effectLst>
                <a:softEdge rad="88900"/>
              </a:effectLst>
            </p:spPr>
          </p:pic>
        </p:grpSp>
        <p:pic>
          <p:nvPicPr>
            <p:cNvPr id="36" name="Obraz 179" descr="Onedata-logo.png">
              <a:extLst>
                <a:ext uri="{FF2B5EF4-FFF2-40B4-BE49-F238E27FC236}">
                  <a16:creationId xmlns:a16="http://schemas.microsoft.com/office/drawing/2014/main" id="{0371006D-0D8B-2341-8FE3-855AFF31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838" y="4449449"/>
              <a:ext cx="1387923" cy="247081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7F71C1A-FE7D-7940-81EF-6655D1D3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AA6AA-ABC8-C343-B371-8D1766CA167C}" type="datetime1">
              <a:rPr lang="it-IT" smtClean="0"/>
              <a:t>11/04/19</a:t>
            </a:fld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8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9"/>
    </mc:Choice>
    <mc:Fallback xmlns="">
      <p:transition spd="slow" advTm="13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Orchestration Components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22899" y="1108068"/>
            <a:ext cx="9966116" cy="54308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INDIGO PaaS Orchestrator</a:t>
            </a:r>
          </a:p>
          <a:p>
            <a:pPr lvl="1"/>
            <a:r>
              <a:rPr lang="en-GB" dirty="0"/>
              <a:t>Based on INDIGO-DataCloud developments.</a:t>
            </a:r>
          </a:p>
          <a:p>
            <a:pPr lvl="1"/>
            <a:r>
              <a:rPr lang="en-GB" dirty="0"/>
              <a:t>Allows to coordinate complex deployments on hybrid clouds featuring advanced scheduling and federation capabilities</a:t>
            </a:r>
          </a:p>
          <a:p>
            <a:pPr lvl="1"/>
            <a:r>
              <a:rPr lang="en-GB" dirty="0"/>
              <a:t>Orchestrates compute resources and provides data-aware scheduling of jobs through data placement plugins (XDC extensions)</a:t>
            </a:r>
          </a:p>
          <a:p>
            <a:pPr lvl="1"/>
            <a:r>
              <a:rPr lang="en-GB" dirty="0"/>
              <a:t>Integrates with Rucio for data location and transfer orchestration (XDC developments)</a:t>
            </a:r>
          </a:p>
          <a:p>
            <a:pPr lvl="1"/>
            <a:r>
              <a:rPr lang="en-GB" dirty="0"/>
              <a:t>Operates with an professional BPM system. (Flowable)</a:t>
            </a:r>
          </a:p>
          <a:p>
            <a:r>
              <a:rPr lang="en-US" dirty="0"/>
              <a:t>Flowable © (BPM)</a:t>
            </a:r>
          </a:p>
          <a:p>
            <a:pPr lvl="1"/>
            <a:r>
              <a:rPr lang="en-GB" dirty="0"/>
              <a:t>Provides a workflow and Business Process Management (BPM) platform for developers, system admins and business users</a:t>
            </a:r>
          </a:p>
          <a:p>
            <a:r>
              <a:rPr lang="en-US" dirty="0"/>
              <a:t>Rucio</a:t>
            </a:r>
          </a:p>
          <a:p>
            <a:pPr lvl="1"/>
            <a:r>
              <a:rPr lang="en-US" dirty="0"/>
              <a:t>Originally LHC ALTAS data management tools.</a:t>
            </a:r>
          </a:p>
          <a:p>
            <a:pPr lvl="1"/>
            <a:r>
              <a:rPr lang="en-US" dirty="0"/>
              <a:t>Recently adopted by a growing number of other communities.</a:t>
            </a:r>
          </a:p>
          <a:p>
            <a:pPr lvl="1"/>
            <a:r>
              <a:rPr lang="en-GB" dirty="0"/>
              <a:t>Already provides interfaces to most XDC components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807-CDEC-384B-8E38-485F8992CC0E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9E6350-69A6-2248-B2F4-48955683F3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9" y="2146733"/>
            <a:ext cx="1036661" cy="10366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0645B5-487E-2C45-97ED-0DC458FF5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83329"/>
          <a:stretch/>
        </p:blipFill>
        <p:spPr>
          <a:xfrm>
            <a:off x="329772" y="4120677"/>
            <a:ext cx="781425" cy="7712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075DB7-D8B8-5448-9049-60E692A81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-2206" b="22047"/>
          <a:stretch/>
        </p:blipFill>
        <p:spPr>
          <a:xfrm>
            <a:off x="345334" y="5216020"/>
            <a:ext cx="868482" cy="8429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BB161E-3BA9-2547-9263-FC3EC120F8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15" y="1108068"/>
            <a:ext cx="893127" cy="1389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9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4"/>
    </mc:Choice>
    <mc:Fallback xmlns="">
      <p:transition spd="slow" advTm="3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Transport Components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75837" y="1377351"/>
            <a:ext cx="9870311" cy="5344124"/>
          </a:xfrm>
        </p:spPr>
        <p:txBody>
          <a:bodyPr>
            <a:normAutofit/>
          </a:bodyPr>
          <a:lstStyle/>
          <a:p>
            <a:r>
              <a:rPr lang="en-US" dirty="0"/>
              <a:t>FTS, File Transfer Service</a:t>
            </a:r>
          </a:p>
          <a:p>
            <a:pPr lvl="1"/>
            <a:r>
              <a:rPr lang="en-US" dirty="0"/>
              <a:t>WLCG data transfer workhorse.</a:t>
            </a:r>
          </a:p>
          <a:p>
            <a:pPr lvl="1"/>
            <a:r>
              <a:rPr lang="en-US" dirty="0"/>
              <a:t>Transfers around 1 Exabytes of WLCG data per year between hundreds of storage sites around the word.</a:t>
            </a:r>
          </a:p>
          <a:p>
            <a:pPr lvl="1"/>
            <a:r>
              <a:rPr lang="en-US" dirty="0"/>
              <a:t>Performs request queueing and network shaping.</a:t>
            </a:r>
          </a:p>
          <a:p>
            <a:pPr lvl="1"/>
            <a:r>
              <a:rPr lang="en-US" dirty="0"/>
              <a:t>Can be used as “micro service” or with GUI (</a:t>
            </a:r>
            <a:r>
              <a:rPr lang="en-US" dirty="0" err="1"/>
              <a:t>WebFTS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Support X509 and token based authentication for endpoints.</a:t>
            </a:r>
          </a:p>
          <a:p>
            <a:r>
              <a:rPr lang="en-US" dirty="0" err="1"/>
              <a:t>Dynafed</a:t>
            </a:r>
            <a:r>
              <a:rPr lang="en-US" dirty="0"/>
              <a:t>, Data Federator</a:t>
            </a:r>
          </a:p>
          <a:p>
            <a:pPr lvl="1"/>
            <a:r>
              <a:rPr lang="en-US" dirty="0"/>
              <a:t>Federates storage endpoints to a single root namespace.</a:t>
            </a:r>
          </a:p>
          <a:p>
            <a:pPr lvl="1"/>
            <a:r>
              <a:rPr lang="en-US" dirty="0"/>
              <a:t>Supported Protocols: http/WebDAV, S3.</a:t>
            </a:r>
          </a:p>
          <a:p>
            <a:pPr lvl="1"/>
            <a:r>
              <a:rPr lang="en-US" dirty="0"/>
              <a:t>Performs metadata prefetching.</a:t>
            </a:r>
          </a:p>
          <a:p>
            <a:pPr lvl="1"/>
            <a:r>
              <a:rPr lang="en-US" dirty="0"/>
              <a:t>Provides location meta data to high level services.</a:t>
            </a:r>
          </a:p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263F-BC53-B74C-BB82-3BCAF0D3916C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91863-1C87-BC42-896D-E76D02F72572}"/>
              </a:ext>
            </a:extLst>
          </p:cNvPr>
          <p:cNvSpPr txBox="1"/>
          <p:nvPr/>
        </p:nvSpPr>
        <p:spPr>
          <a:xfrm>
            <a:off x="875714" y="769209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</a:rPr>
              <a:t>The Components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CCD2F6-1DCB-A445-B535-10910B437B81}"/>
              </a:ext>
            </a:extLst>
          </p:cNvPr>
          <p:cNvGrpSpPr/>
          <p:nvPr/>
        </p:nvGrpSpPr>
        <p:grpSpPr>
          <a:xfrm>
            <a:off x="10215205" y="1229950"/>
            <a:ext cx="1729076" cy="839051"/>
            <a:chOff x="195147" y="3717660"/>
            <a:chExt cx="1729076" cy="839051"/>
          </a:xfrm>
        </p:grpSpPr>
        <p:sp>
          <p:nvSpPr>
            <p:cNvPr id="27" name="Curved Down Arrow 26">
              <a:extLst>
                <a:ext uri="{FF2B5EF4-FFF2-40B4-BE49-F238E27FC236}">
                  <a16:creationId xmlns:a16="http://schemas.microsoft.com/office/drawing/2014/main" id="{3A15A8BB-B6B8-254D-8D12-8DF30F856D99}"/>
                </a:ext>
              </a:extLst>
            </p:cNvPr>
            <p:cNvSpPr/>
            <p:nvPr/>
          </p:nvSpPr>
          <p:spPr>
            <a:xfrm>
              <a:off x="195147" y="4015912"/>
              <a:ext cx="1729076" cy="540799"/>
            </a:xfrm>
            <a:prstGeom prst="curvedDownArrow">
              <a:avLst/>
            </a:prstGeom>
            <a:solidFill>
              <a:schemeClr val="bg1"/>
            </a:soli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Folded Corner 27">
              <a:extLst>
                <a:ext uri="{FF2B5EF4-FFF2-40B4-BE49-F238E27FC236}">
                  <a16:creationId xmlns:a16="http://schemas.microsoft.com/office/drawing/2014/main" id="{06C3F966-F897-404D-8D71-1270696A5D07}"/>
                </a:ext>
              </a:extLst>
            </p:cNvPr>
            <p:cNvSpPr/>
            <p:nvPr/>
          </p:nvSpPr>
          <p:spPr>
            <a:xfrm>
              <a:off x="641934" y="3823084"/>
              <a:ext cx="321787" cy="474202"/>
            </a:xfrm>
            <a:prstGeom prst="foldedCorner">
              <a:avLst>
                <a:gd name="adj" fmla="val 44700"/>
              </a:avLst>
            </a:prstGeom>
            <a:solidFill>
              <a:schemeClr val="bg1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Folded Corner 28">
              <a:extLst>
                <a:ext uri="{FF2B5EF4-FFF2-40B4-BE49-F238E27FC236}">
                  <a16:creationId xmlns:a16="http://schemas.microsoft.com/office/drawing/2014/main" id="{08A25BE2-3BA0-AC47-9A0C-2BB9AF48C789}"/>
                </a:ext>
              </a:extLst>
            </p:cNvPr>
            <p:cNvSpPr/>
            <p:nvPr/>
          </p:nvSpPr>
          <p:spPr>
            <a:xfrm>
              <a:off x="898792" y="3717660"/>
              <a:ext cx="321787" cy="474202"/>
            </a:xfrm>
            <a:prstGeom prst="foldedCorner">
              <a:avLst>
                <a:gd name="adj" fmla="val 44700"/>
              </a:avLst>
            </a:prstGeom>
            <a:solidFill>
              <a:schemeClr val="bg1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Folded Corner 29">
              <a:extLst>
                <a:ext uri="{FF2B5EF4-FFF2-40B4-BE49-F238E27FC236}">
                  <a16:creationId xmlns:a16="http://schemas.microsoft.com/office/drawing/2014/main" id="{5B47D35A-5000-274D-BC4B-50BAED3AD2B1}"/>
                </a:ext>
              </a:extLst>
            </p:cNvPr>
            <p:cNvSpPr/>
            <p:nvPr/>
          </p:nvSpPr>
          <p:spPr>
            <a:xfrm>
              <a:off x="1165197" y="3825899"/>
              <a:ext cx="321787" cy="474202"/>
            </a:xfrm>
            <a:prstGeom prst="foldedCorner">
              <a:avLst>
                <a:gd name="adj" fmla="val 44700"/>
              </a:avLst>
            </a:prstGeom>
            <a:solidFill>
              <a:schemeClr val="bg1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A5FCA4C-1137-D44D-97E0-9473AACD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" y="2515481"/>
            <a:ext cx="1846307" cy="10408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6EF1604-A37A-1F46-A9D7-61A3B82DB1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1" y="4840960"/>
            <a:ext cx="1497862" cy="774508"/>
          </a:xfrm>
          <a:prstGeom prst="rect">
            <a:avLst/>
          </a:prstGeom>
          <a:effectLst>
            <a:softEdge rad="889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7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7"/>
    </mc:Choice>
    <mc:Fallback xmlns="">
      <p:transition spd="slow" advTm="5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Storage Components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16849" y="1279217"/>
            <a:ext cx="9390796" cy="52596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dCache</a:t>
            </a:r>
          </a:p>
          <a:p>
            <a:pPr lvl="1"/>
            <a:r>
              <a:rPr lang="en-US" dirty="0"/>
              <a:t>Open Source Storage system provided by DESY, </a:t>
            </a:r>
            <a:r>
              <a:rPr lang="en-US" dirty="0" err="1"/>
              <a:t>Fermilab</a:t>
            </a:r>
            <a:r>
              <a:rPr lang="en-US" dirty="0"/>
              <a:t> and NDGF.</a:t>
            </a:r>
          </a:p>
          <a:p>
            <a:pPr lvl="1"/>
            <a:r>
              <a:rPr lang="en-US" dirty="0"/>
              <a:t>Handling 150 </a:t>
            </a:r>
            <a:r>
              <a:rPr lang="en-US" dirty="0" err="1"/>
              <a:t>PBytes</a:t>
            </a:r>
            <a:r>
              <a:rPr lang="en-US" dirty="0"/>
              <a:t> at more than 60 big data centers, including 7 WLCG Tier 1 centers.</a:t>
            </a:r>
          </a:p>
          <a:p>
            <a:pPr lvl="1"/>
            <a:r>
              <a:rPr lang="en-US" dirty="0"/>
              <a:t>Supports industry standard data access and security protocols on top of a geo-aware multi tier storage stack.</a:t>
            </a:r>
          </a:p>
          <a:p>
            <a:r>
              <a:rPr lang="en-US" dirty="0"/>
              <a:t>EOS</a:t>
            </a:r>
          </a:p>
          <a:p>
            <a:pPr lvl="1"/>
            <a:r>
              <a:rPr lang="en-GB" dirty="0"/>
              <a:t>Scalable storage running at CERN and elsewhere.</a:t>
            </a:r>
          </a:p>
          <a:p>
            <a:pPr lvl="1"/>
            <a:r>
              <a:rPr lang="en-GB" dirty="0"/>
              <a:t>Geo-aware management of hundred of PBs.</a:t>
            </a:r>
          </a:p>
          <a:p>
            <a:pPr lvl="1"/>
            <a:r>
              <a:rPr lang="en-GB" dirty="0"/>
              <a:t>HTTP interface.</a:t>
            </a:r>
          </a:p>
          <a:p>
            <a:r>
              <a:rPr lang="en-US" dirty="0" err="1"/>
              <a:t>StoRM</a:t>
            </a:r>
            <a:endParaRPr lang="en-US" dirty="0"/>
          </a:p>
          <a:p>
            <a:pPr lvl="1"/>
            <a:r>
              <a:rPr lang="en-US" dirty="0"/>
              <a:t>Provided by INFN/CNAF </a:t>
            </a:r>
          </a:p>
          <a:p>
            <a:pPr lvl="1"/>
            <a:r>
              <a:rPr lang="en-US" dirty="0"/>
              <a:t>Engine providing multiple data transport and control protocols on top of GPFS and </a:t>
            </a:r>
            <a:r>
              <a:rPr lang="en-US" dirty="0" err="1"/>
              <a:t>Lustre</a:t>
            </a:r>
            <a:r>
              <a:rPr lang="en-US" dirty="0"/>
              <a:t>.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E0A30-1DF2-5548-B747-F044F9F212C0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91863-1C87-BC42-896D-E76D02F72572}"/>
              </a:ext>
            </a:extLst>
          </p:cNvPr>
          <p:cNvSpPr txBox="1"/>
          <p:nvPr/>
        </p:nvSpPr>
        <p:spPr>
          <a:xfrm>
            <a:off x="875714" y="769209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</a:rPr>
              <a:t>The Components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4CCD59-8E20-594E-BE5D-0FB31C0AF7FB}"/>
              </a:ext>
            </a:extLst>
          </p:cNvPr>
          <p:cNvGrpSpPr/>
          <p:nvPr/>
        </p:nvGrpSpPr>
        <p:grpSpPr>
          <a:xfrm>
            <a:off x="10425419" y="1178674"/>
            <a:ext cx="1547196" cy="997898"/>
            <a:chOff x="316935" y="4993603"/>
            <a:chExt cx="1547196" cy="997898"/>
          </a:xfrm>
        </p:grpSpPr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A6E4C05F-6B0D-7240-860A-109EBA385BCB}"/>
                </a:ext>
              </a:extLst>
            </p:cNvPr>
            <p:cNvSpPr/>
            <p:nvPr/>
          </p:nvSpPr>
          <p:spPr>
            <a:xfrm>
              <a:off x="316935" y="5461361"/>
              <a:ext cx="436421" cy="431239"/>
            </a:xfrm>
            <a:prstGeom prst="can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8F2E7CD8-E58D-ED45-8BB8-4922E05D56C0}"/>
                </a:ext>
              </a:extLst>
            </p:cNvPr>
            <p:cNvSpPr/>
            <p:nvPr/>
          </p:nvSpPr>
          <p:spPr>
            <a:xfrm>
              <a:off x="816586" y="4993603"/>
              <a:ext cx="402074" cy="385486"/>
            </a:xfrm>
            <a:prstGeom prst="cube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C2F4873B-46C1-2743-89B1-5DD69EBB6102}"/>
                </a:ext>
              </a:extLst>
            </p:cNvPr>
            <p:cNvSpPr/>
            <p:nvPr/>
          </p:nvSpPr>
          <p:spPr>
            <a:xfrm>
              <a:off x="941991" y="5413678"/>
              <a:ext cx="922140" cy="577823"/>
            </a:xfrm>
            <a:prstGeom prst="cloud">
              <a:avLst/>
            </a:prstGeom>
            <a:solidFill>
              <a:schemeClr val="bg1"/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9107CF6-50A7-7E41-9ED0-591120DD95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2" y="3779375"/>
            <a:ext cx="769207" cy="887687"/>
          </a:xfrm>
          <a:prstGeom prst="rect">
            <a:avLst/>
          </a:prstGeom>
        </p:spPr>
      </p:pic>
      <p:pic>
        <p:nvPicPr>
          <p:cNvPr id="37" name="Picture 69" descr="bird-dcache-title.png">
            <a:extLst>
              <a:ext uri="{FF2B5EF4-FFF2-40B4-BE49-F238E27FC236}">
                <a16:creationId xmlns:a16="http://schemas.microsoft.com/office/drawing/2014/main" id="{CE43A7F7-2395-1542-B6E4-FF8E2B5990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0143" y="1887660"/>
            <a:ext cx="990984" cy="112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1"/>
    </mc:Choice>
    <mc:Fallback xmlns="">
      <p:transition spd="slow" advTm="59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Storage Components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5080" y="1335672"/>
            <a:ext cx="10921839" cy="5203240"/>
          </a:xfrm>
        </p:spPr>
        <p:txBody>
          <a:bodyPr>
            <a:normAutofit/>
          </a:bodyPr>
          <a:lstStyle/>
          <a:p>
            <a:r>
              <a:rPr lang="en-US" dirty="0"/>
              <a:t>INDIGO CDMI Reference Implementation</a:t>
            </a:r>
          </a:p>
          <a:p>
            <a:pPr lvl="1"/>
            <a:r>
              <a:rPr lang="en-US" dirty="0"/>
              <a:t>INDIGO re-implementation of the SNIA CDMI reference implementation, now hosted by SNIA.</a:t>
            </a:r>
          </a:p>
          <a:p>
            <a:pPr lvl="1"/>
            <a:r>
              <a:rPr lang="en-US" dirty="0"/>
              <a:t>Provided the CDMI protocol engine and forwards the requests to a plug-in system.</a:t>
            </a:r>
          </a:p>
          <a:p>
            <a:pPr lvl="1"/>
            <a:r>
              <a:rPr lang="en-US" dirty="0"/>
              <a:t>Provides plug-ins for a REST protocol dialect as well as for CEPH and GPFS.</a:t>
            </a:r>
          </a:p>
          <a:p>
            <a:r>
              <a:rPr lang="en-US" dirty="0" err="1"/>
              <a:t>XCache</a:t>
            </a:r>
            <a:endParaRPr lang="en-US" dirty="0"/>
          </a:p>
          <a:p>
            <a:pPr lvl="1"/>
            <a:r>
              <a:rPr lang="en-US" dirty="0"/>
              <a:t>Read-only, block-level data cache</a:t>
            </a:r>
          </a:p>
          <a:p>
            <a:pPr lvl="1"/>
            <a:r>
              <a:rPr lang="en-US" dirty="0"/>
              <a:t>Deployed close to CPU to hide latency and reduce WAN traffic</a:t>
            </a:r>
          </a:p>
          <a:p>
            <a:pPr lvl="1"/>
            <a:r>
              <a:rPr lang="en-US" dirty="0"/>
              <a:t>HTTP interface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F4AFE-A979-8746-86E0-8A73ECA45AED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17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8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3"/>
    </mc:Choice>
    <mc:Fallback xmlns="">
      <p:transition spd="slow" advTm="3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88831" cy="542064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Involved tools</a:t>
            </a:r>
          </a:p>
          <a:p>
            <a:pPr lvl="1"/>
            <a:r>
              <a:rPr lang="en-US" sz="1700" dirty="0" err="1"/>
              <a:t>CachingOnDemand</a:t>
            </a:r>
            <a:endParaRPr lang="en-US" sz="1700" dirty="0"/>
          </a:p>
          <a:p>
            <a:pPr lvl="1"/>
            <a:r>
              <a:rPr lang="en-US" sz="1700" dirty="0"/>
              <a:t>dCache</a:t>
            </a:r>
          </a:p>
          <a:p>
            <a:pPr lvl="1"/>
            <a:r>
              <a:rPr lang="en-US" sz="1700" dirty="0" err="1"/>
              <a:t>Dynafed</a:t>
            </a:r>
            <a:endParaRPr lang="en-US" sz="1700" dirty="0"/>
          </a:p>
          <a:p>
            <a:pPr lvl="1"/>
            <a:r>
              <a:rPr lang="en-US" sz="1700" dirty="0"/>
              <a:t>EOS</a:t>
            </a:r>
          </a:p>
          <a:p>
            <a:endParaRPr lang="en-US" dirty="0"/>
          </a:p>
          <a:p>
            <a:r>
              <a:rPr lang="en-US" dirty="0"/>
              <a:t>Key technical highlights</a:t>
            </a:r>
          </a:p>
          <a:p>
            <a:pPr lvl="1"/>
            <a:r>
              <a:rPr lang="en-US" sz="1900" dirty="0" err="1"/>
              <a:t>OpenIDConnect</a:t>
            </a:r>
            <a:r>
              <a:rPr lang="en-US" sz="1900" dirty="0"/>
              <a:t> support for token based authentication</a:t>
            </a:r>
          </a:p>
          <a:p>
            <a:pPr lvl="1"/>
            <a:r>
              <a:rPr lang="en-US" sz="1900" dirty="0"/>
              <a:t>New </a:t>
            </a:r>
            <a:r>
              <a:rPr lang="en-US" sz="1900" dirty="0" err="1"/>
              <a:t>QoS</a:t>
            </a:r>
            <a:r>
              <a:rPr lang="en-US" sz="1900" dirty="0"/>
              <a:t> types integration and support in dCache, FTS, GFAL</a:t>
            </a:r>
          </a:p>
          <a:p>
            <a:pPr lvl="1"/>
            <a:r>
              <a:rPr lang="en-US" sz="1900" dirty="0"/>
              <a:t>Orchestrator integration with other components</a:t>
            </a:r>
          </a:p>
          <a:p>
            <a:pPr lvl="1"/>
            <a:r>
              <a:rPr lang="en-US" sz="1900" dirty="0"/>
              <a:t>Performance improvements in Onedata</a:t>
            </a:r>
          </a:p>
          <a:p>
            <a:pPr lvl="1"/>
            <a:r>
              <a:rPr lang="en-US" sz="1900" dirty="0"/>
              <a:t>Support for groups and roles in Onedata</a:t>
            </a:r>
          </a:p>
          <a:p>
            <a:pPr lvl="1"/>
            <a:r>
              <a:rPr lang="en-US" sz="1900" dirty="0"/>
              <a:t>EOS-dCache integration </a:t>
            </a:r>
          </a:p>
          <a:p>
            <a:pPr lvl="1"/>
            <a:r>
              <a:rPr lang="en-US" sz="1900" dirty="0"/>
              <a:t>Caching systems instantiation</a:t>
            </a:r>
          </a:p>
          <a:p>
            <a:pPr lvl="1"/>
            <a:r>
              <a:rPr lang="en-US" sz="1900" dirty="0"/>
              <a:t>Storage events notification in dCache</a:t>
            </a:r>
          </a:p>
          <a:p>
            <a:pPr lvl="1"/>
            <a:r>
              <a:rPr lang="en-US" sz="1800" dirty="0"/>
              <a:t>EOS caching with </a:t>
            </a:r>
            <a:r>
              <a:rPr lang="en-US" sz="1800" dirty="0" err="1"/>
              <a:t>XCache</a:t>
            </a:r>
            <a:r>
              <a:rPr lang="en-US" sz="1800" dirty="0"/>
              <a:t> for geographic deployment</a:t>
            </a:r>
          </a:p>
          <a:p>
            <a:pPr lvl="1"/>
            <a:r>
              <a:rPr lang="en-US" sz="1800" dirty="0"/>
              <a:t>EOS external storage adoption</a:t>
            </a:r>
            <a:endParaRPr lang="en-US" sz="19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5E72-8FE8-5D4C-B8FF-4A2EDD92704E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29" y="994332"/>
            <a:ext cx="4465721" cy="452044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983705" y="5627787"/>
            <a:ext cx="6083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https://releases.extreme-datacloud.eu/en/latest/releases/pulsar/index.html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2363271" y="1209608"/>
            <a:ext cx="3472207" cy="1434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/>
              <a:t>FTS,GFAL</a:t>
            </a:r>
          </a:p>
          <a:p>
            <a:pPr lvl="1"/>
            <a:r>
              <a:rPr lang="en-US" sz="1400" dirty="0"/>
              <a:t>Onedata</a:t>
            </a:r>
          </a:p>
          <a:p>
            <a:pPr lvl="1"/>
            <a:r>
              <a:rPr lang="en-US" sz="1400" dirty="0"/>
              <a:t>PaaS Orchestrator plugin</a:t>
            </a:r>
          </a:p>
          <a:p>
            <a:pPr lvl="1"/>
            <a:r>
              <a:rPr lang="en-US" sz="1400" dirty="0"/>
              <a:t>TOSCA types &amp; templates plugin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65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110209"/>
            <a:ext cx="5600700" cy="815975"/>
          </a:xfrm>
        </p:spPr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27171" cy="54206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technical highlights</a:t>
            </a:r>
          </a:p>
          <a:p>
            <a:pPr lvl="1"/>
            <a:r>
              <a:rPr lang="en-US" sz="1900" b="1" dirty="0" err="1">
                <a:solidFill>
                  <a:srgbClr val="C00000"/>
                </a:solidFill>
              </a:rPr>
              <a:t>OpenIDConnect</a:t>
            </a:r>
            <a:r>
              <a:rPr lang="en-US" sz="1900" b="1" dirty="0">
                <a:solidFill>
                  <a:srgbClr val="C00000"/>
                </a:solidFill>
              </a:rPr>
              <a:t> support for token based authentication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new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QoS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types integration and support in dCache, FTS, GFAL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Orchestrator integration with other components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Performance improvements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Support for groups and roles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EOS-dCache integration 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Caching systems instantiation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Storage events notification in dCache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caching with </a:t>
            </a:r>
            <a:r>
              <a:rPr lang="en-US" sz="1800" dirty="0" err="1">
                <a:solidFill>
                  <a:schemeClr val="tx1">
                    <a:alpha val="30000"/>
                  </a:schemeClr>
                </a:solidFill>
              </a:rPr>
              <a:t>XCache</a:t>
            </a:r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 for geographic deployment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external storage adoption</a:t>
            </a:r>
            <a:endParaRPr lang="en-US" sz="1900" dirty="0">
              <a:solidFill>
                <a:schemeClr val="tx1">
                  <a:alpha val="30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E1782-AC2D-814F-9A9B-1F7EC7D22315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b="5537"/>
          <a:stretch/>
        </p:blipFill>
        <p:spPr>
          <a:xfrm>
            <a:off x="6833632" y="56695"/>
            <a:ext cx="3132829" cy="2377456"/>
          </a:xfrm>
          <a:prstGeom prst="rect">
            <a:avLst/>
          </a:prstGeom>
        </p:spPr>
      </p:pic>
      <p:sp>
        <p:nvSpPr>
          <p:cNvPr id="13" name="Freccia a destra con strisce 12"/>
          <p:cNvSpPr/>
          <p:nvPr/>
        </p:nvSpPr>
        <p:spPr>
          <a:xfrm rot="5400000">
            <a:off x="8080680" y="2583859"/>
            <a:ext cx="622271" cy="357699"/>
          </a:xfrm>
          <a:prstGeom prst="stripedRightArrow">
            <a:avLst/>
          </a:prstGeom>
          <a:solidFill>
            <a:schemeClr val="bg2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a destra con strisce 13"/>
          <p:cNvSpPr/>
          <p:nvPr/>
        </p:nvSpPr>
        <p:spPr>
          <a:xfrm rot="5400000">
            <a:off x="7489714" y="2579945"/>
            <a:ext cx="622271" cy="357699"/>
          </a:xfrm>
          <a:prstGeom prst="stripedRightArrow">
            <a:avLst/>
          </a:prstGeom>
          <a:solidFill>
            <a:schemeClr val="bg2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ccia a destra con strisce 14"/>
          <p:cNvSpPr/>
          <p:nvPr/>
        </p:nvSpPr>
        <p:spPr>
          <a:xfrm rot="5400000">
            <a:off x="8754235" y="2583860"/>
            <a:ext cx="647593" cy="357699"/>
          </a:xfrm>
          <a:prstGeom prst="stripedRightArrow">
            <a:avLst/>
          </a:prstGeom>
          <a:solidFill>
            <a:schemeClr val="bg2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6899512" y="2107408"/>
            <a:ext cx="20281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</a:rPr>
              <a:t>Slide by </a:t>
            </a:r>
            <a:r>
              <a:rPr lang="en-US" sz="1050" b="1" dirty="0" err="1">
                <a:solidFill>
                  <a:srgbClr val="000000"/>
                </a:solidFill>
              </a:rPr>
              <a:t>Akos</a:t>
            </a:r>
            <a:r>
              <a:rPr lang="en-US" sz="1050" b="1" dirty="0">
                <a:solidFill>
                  <a:srgbClr val="000000"/>
                </a:solidFill>
              </a:rPr>
              <a:t> </a:t>
            </a:r>
            <a:r>
              <a:rPr lang="en-US" sz="1050" b="1" dirty="0" err="1">
                <a:solidFill>
                  <a:srgbClr val="000000"/>
                </a:solidFill>
              </a:rPr>
              <a:t>Frohner</a:t>
            </a:r>
            <a:r>
              <a:rPr lang="en-US" sz="1050" b="1" dirty="0">
                <a:solidFill>
                  <a:srgbClr val="000000"/>
                </a:solidFill>
              </a:rPr>
              <a:t> ~2003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899512" y="6044009"/>
            <a:ext cx="25138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</a:rPr>
              <a:t>Slide by Andrea </a:t>
            </a:r>
            <a:r>
              <a:rPr lang="en-US" sz="1050" b="1" dirty="0" err="1">
                <a:solidFill>
                  <a:srgbClr val="000000"/>
                </a:solidFill>
              </a:rPr>
              <a:t>Ceccanti</a:t>
            </a:r>
            <a:r>
              <a:rPr lang="en-US" sz="1050" b="1" dirty="0">
                <a:solidFill>
                  <a:srgbClr val="000000"/>
                </a:solidFill>
              </a:rPr>
              <a:t> CHEP2018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335" y="4272724"/>
            <a:ext cx="287920" cy="342117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6833632" y="3133441"/>
            <a:ext cx="2959769" cy="31644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/>
          <a:srcRect t="10339" r="50116"/>
          <a:stretch/>
        </p:blipFill>
        <p:spPr>
          <a:xfrm>
            <a:off x="10118859" y="3069930"/>
            <a:ext cx="1732540" cy="106944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/>
          <a:srcRect l="53958"/>
          <a:stretch/>
        </p:blipFill>
        <p:spPr>
          <a:xfrm>
            <a:off x="10222817" y="4208685"/>
            <a:ext cx="1628581" cy="121474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504" y="3239379"/>
            <a:ext cx="2433038" cy="27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6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129048"/>
            <a:ext cx="10515600" cy="5024438"/>
          </a:xfrm>
        </p:spPr>
        <p:txBody>
          <a:bodyPr anchor="ctr"/>
          <a:lstStyle/>
          <a:p>
            <a:r>
              <a:rPr lang="en-US" dirty="0"/>
              <a:t>XDC introduction and objectives</a:t>
            </a:r>
          </a:p>
          <a:p>
            <a:endParaRPr lang="en-US" dirty="0"/>
          </a:p>
          <a:p>
            <a:r>
              <a:rPr lang="en-US" dirty="0"/>
              <a:t>The XDC-1/Pulsar Release: the first year achievements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Steps &amp;&amp; Conclusion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DAD2-4D4E-C84F-AD89-B38C6E2F6FDA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9130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434A-6DFC-E440-B0D2-AD7C697A1005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4629"/>
          <a:stretch/>
        </p:blipFill>
        <p:spPr>
          <a:xfrm>
            <a:off x="7792278" y="242561"/>
            <a:ext cx="4214453" cy="4252101"/>
          </a:xfrm>
          <a:prstGeom prst="rect">
            <a:avLst/>
          </a:prstGeom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4542529" y="3128975"/>
            <a:ext cx="4376183" cy="1809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200" dirty="0"/>
              <a:t>Deployment of Geo-distributed caches</a:t>
            </a:r>
          </a:p>
          <a:p>
            <a:pPr lvl="1"/>
            <a:r>
              <a:rPr lang="en-US" sz="2200" dirty="0"/>
              <a:t>Network of unmanaged storage for hot data</a:t>
            </a:r>
          </a:p>
          <a:p>
            <a:pPr lvl="1"/>
            <a:r>
              <a:rPr lang="en-US" sz="2200" dirty="0"/>
              <a:t>On-demand cache resources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569538" y="4633879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Slide © Diego </a:t>
            </a:r>
            <a:r>
              <a:rPr lang="en-US" sz="1100" b="1" dirty="0" err="1">
                <a:solidFill>
                  <a:srgbClr val="000000"/>
                </a:solidFill>
              </a:rPr>
              <a:t>Ciangottini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27171" cy="54206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technical highlights</a:t>
            </a:r>
          </a:p>
          <a:p>
            <a:pPr lvl="1"/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OpenIDConnect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support for token based authentication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new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QoS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types integration and support in dCache, FTS, GFAL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Orchestrator integration with other components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Performance improvements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Support for groups and roles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EOS-dCache integration </a:t>
            </a:r>
          </a:p>
          <a:p>
            <a:pPr lvl="1"/>
            <a:r>
              <a:rPr lang="en-US" sz="1900" b="1" dirty="0">
                <a:solidFill>
                  <a:srgbClr val="C00000"/>
                </a:solidFill>
              </a:rPr>
              <a:t>Caching systems instantiation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Storage events notification in dCache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 caching with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XCache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for geographic deployment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 external storage adoption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5478565" y="5387288"/>
            <a:ext cx="6713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See </a:t>
            </a:r>
            <a:r>
              <a:rPr lang="en-US" sz="1600" b="1" dirty="0" err="1">
                <a:solidFill>
                  <a:schemeClr val="accent2"/>
                </a:solidFill>
              </a:rPr>
              <a:t>D.Ciangottini</a:t>
            </a:r>
            <a:r>
              <a:rPr lang="en-US" sz="1600" b="1" dirty="0">
                <a:solidFill>
                  <a:schemeClr val="accent2"/>
                </a:solidFill>
              </a:rPr>
              <a:t> talk on “Integration of the Italian cache federation within CMS computing model”: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https://indico4.twgrid.org/indico/event/8/session/23/contribution/45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518101" y="482893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Based on </a:t>
            </a:r>
            <a:r>
              <a:rPr lang="en-US" b="1" dirty="0" err="1">
                <a:solidFill>
                  <a:srgbClr val="00B050"/>
                </a:solidFill>
              </a:rPr>
              <a:t>xRootD</a:t>
            </a:r>
            <a:r>
              <a:rPr lang="en-US" b="1" dirty="0">
                <a:solidFill>
                  <a:srgbClr val="00B050"/>
                </a:solidFill>
              </a:rPr>
              <a:t>/</a:t>
            </a:r>
            <a:r>
              <a:rPr lang="en-US" b="1" dirty="0" err="1">
                <a:solidFill>
                  <a:srgbClr val="00B050"/>
                </a:solidFill>
              </a:rPr>
              <a:t>xCache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69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777B-ABF9-7848-AE39-2AB43BF2AE8F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27171" cy="54206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technical highlights</a:t>
            </a:r>
          </a:p>
          <a:p>
            <a:pPr lvl="1"/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OpenIDConnect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support for token based authentication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new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QoS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types integration and support in dCache, FTS, GFAL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Orchestrator integration with other components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Performance improvements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Support for groups and roles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EOS-dCache integration 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Caching systems instantiation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Storage events notification in dCache</a:t>
            </a:r>
          </a:p>
          <a:p>
            <a:pPr lvl="1">
              <a:lnSpc>
                <a:spcPct val="100000"/>
              </a:lnSpc>
            </a:pPr>
            <a:r>
              <a:rPr lang="en-US" sz="1900" b="1" dirty="0">
                <a:solidFill>
                  <a:srgbClr val="C00000"/>
                </a:solidFill>
              </a:rPr>
              <a:t>EOS caching with </a:t>
            </a:r>
            <a:r>
              <a:rPr lang="en-US" sz="1900" b="1" dirty="0" err="1">
                <a:solidFill>
                  <a:srgbClr val="C00000"/>
                </a:solidFill>
              </a:rPr>
              <a:t>XCache</a:t>
            </a:r>
            <a:r>
              <a:rPr lang="en-US" sz="1900" b="1" dirty="0">
                <a:solidFill>
                  <a:srgbClr val="C00000"/>
                </a:solidFill>
              </a:rPr>
              <a:t> for geographic deployment</a:t>
            </a:r>
          </a:p>
          <a:p>
            <a:pPr lvl="1">
              <a:lnSpc>
                <a:spcPct val="100000"/>
              </a:lnSpc>
            </a:pPr>
            <a:r>
              <a:rPr lang="en-US" sz="1900" b="1" dirty="0">
                <a:solidFill>
                  <a:srgbClr val="C00000"/>
                </a:solidFill>
              </a:rPr>
              <a:t>EOS external storage adoption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18" y="4053385"/>
            <a:ext cx="5603353" cy="204682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7450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BD8A-C3AF-7A46-9C11-ECD2AF757ED1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1834247"/>
            <a:ext cx="6665334" cy="2742068"/>
          </a:xfrm>
          <a:prstGeom prst="rect">
            <a:avLst/>
          </a:prstGeom>
        </p:spPr>
      </p:pic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27171" cy="54206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technical highlights</a:t>
            </a:r>
          </a:p>
          <a:p>
            <a:pPr lvl="1"/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OpenIDConnect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support for token based authentication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new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QoS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types integration and support in dCache, FTS, GFAL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Orchestrator integration with other components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Performance improvements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Support for groups and roles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EOS-dCache integration 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Caching systems instantiation</a:t>
            </a:r>
          </a:p>
          <a:p>
            <a:pPr lvl="1"/>
            <a:r>
              <a:rPr lang="en-US" sz="1900" b="1" dirty="0">
                <a:solidFill>
                  <a:srgbClr val="C00000"/>
                </a:solidFill>
              </a:rPr>
              <a:t>Storage events notification in dCache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caching with </a:t>
            </a:r>
            <a:r>
              <a:rPr lang="en-US" sz="1800" dirty="0" err="1">
                <a:solidFill>
                  <a:schemeClr val="tx1">
                    <a:alpha val="30000"/>
                  </a:schemeClr>
                </a:solidFill>
              </a:rPr>
              <a:t>XCache</a:t>
            </a:r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 for geographic deployment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external storage adoption</a:t>
            </a:r>
            <a:endParaRPr lang="en-US" sz="1900" dirty="0">
              <a:solidFill>
                <a:schemeClr val="tx1">
                  <a:alpha val="30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57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ACC2-E5E5-214A-8A92-AEF8F38E2D02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1834247"/>
            <a:ext cx="6665334" cy="2742068"/>
          </a:xfrm>
          <a:prstGeom prst="rect">
            <a:avLst/>
          </a:prstGeom>
        </p:spPr>
      </p:pic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27171" cy="54206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technical highlights</a:t>
            </a:r>
          </a:p>
          <a:p>
            <a:pPr lvl="1"/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OpenIDConnect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support for token based authentication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new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QoS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types integration and support in dCache, FTS, GFAL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Orchestrator integration with other components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Performance improvements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Support for groups and roles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EOS-dCache integration 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Caching systems instantiation</a:t>
            </a:r>
          </a:p>
          <a:p>
            <a:pPr lvl="1"/>
            <a:r>
              <a:rPr lang="en-US" sz="1900" b="1" dirty="0">
                <a:solidFill>
                  <a:srgbClr val="C00000"/>
                </a:solidFill>
              </a:rPr>
              <a:t>Storage events notification in dCache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caching with </a:t>
            </a:r>
            <a:r>
              <a:rPr lang="en-US" sz="1800" dirty="0" err="1">
                <a:solidFill>
                  <a:schemeClr val="tx1">
                    <a:alpha val="30000"/>
                  </a:schemeClr>
                </a:solidFill>
              </a:rPr>
              <a:t>XCache</a:t>
            </a:r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 for geographic deployment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external storage adoption</a:t>
            </a:r>
            <a:endParaRPr lang="en-US" sz="1900" dirty="0">
              <a:solidFill>
                <a:schemeClr val="tx1">
                  <a:alpha val="3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10" y="3205281"/>
            <a:ext cx="4343390" cy="16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76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az 49" descr="Zasób 1@2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4" y="1220227"/>
            <a:ext cx="8792804" cy="4602546"/>
          </a:xfrm>
          <a:prstGeom prst="rect">
            <a:avLst/>
          </a:prstGeom>
        </p:spPr>
      </p:pic>
      <p:grpSp>
        <p:nvGrpSpPr>
          <p:cNvPr id="169" name="Grupa 168"/>
          <p:cNvGrpSpPr/>
          <p:nvPr/>
        </p:nvGrpSpPr>
        <p:grpSpPr>
          <a:xfrm>
            <a:off x="2684892" y="2145873"/>
            <a:ext cx="6722685" cy="2972482"/>
            <a:chOff x="2622193" y="2003967"/>
            <a:chExt cx="6722685" cy="2972482"/>
          </a:xfrm>
        </p:grpSpPr>
        <p:pic>
          <p:nvPicPr>
            <p:cNvPr id="170" name="Obraz 169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</p:spPr>
        </p:pic>
        <p:pic>
          <p:nvPicPr>
            <p:cNvPr id="171" name="Obraz 170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</p:spPr>
        </p:pic>
        <p:pic>
          <p:nvPicPr>
            <p:cNvPr id="172" name="Obraz 171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</p:spPr>
        </p:pic>
        <p:pic>
          <p:nvPicPr>
            <p:cNvPr id="173" name="Obraz 172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</p:spPr>
        </p:pic>
        <p:pic>
          <p:nvPicPr>
            <p:cNvPr id="174" name="Obraz 173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</p:spPr>
        </p:pic>
        <p:pic>
          <p:nvPicPr>
            <p:cNvPr id="175" name="Obraz 174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</p:spPr>
        </p:pic>
        <p:pic>
          <p:nvPicPr>
            <p:cNvPr id="176" name="Obraz 175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</p:spPr>
        </p:pic>
        <p:pic>
          <p:nvPicPr>
            <p:cNvPr id="177" name="Obraz 176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</p:spPr>
        </p:pic>
      </p:grp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25E1-3CBC-794F-A471-A8DF5859C9A5}" type="slidenum">
              <a:rPr lang="pl-PL" smtClean="0"/>
              <a:t>24</a:t>
            </a:fld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15395" y="327063"/>
            <a:ext cx="8535461" cy="532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0B3A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GB" sz="2800" cap="small" dirty="0" err="1">
                <a:solidFill>
                  <a:srgbClr val="291568"/>
                </a:solidFill>
              </a:rPr>
              <a:t>Onedata</a:t>
            </a:r>
            <a:r>
              <a:rPr lang="en-GB" sz="2800" cap="small" dirty="0">
                <a:solidFill>
                  <a:srgbClr val="291568"/>
                </a:solidFill>
              </a:rPr>
              <a:t> Distributed Data in Hybrid Clouds</a:t>
            </a:r>
          </a:p>
        </p:txBody>
      </p:sp>
      <p:pic>
        <p:nvPicPr>
          <p:cNvPr id="29" name="Obraz 13" descr="user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51" y="2006565"/>
            <a:ext cx="77946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9680579" y="2557073"/>
            <a:ext cx="1712617" cy="1898650"/>
            <a:chOff x="9654644" y="3032922"/>
            <a:chExt cx="1712617" cy="1898650"/>
          </a:xfrm>
        </p:grpSpPr>
        <p:pic>
          <p:nvPicPr>
            <p:cNvPr id="2" name="Obraz 1" descr="Zasób 46@4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644" y="3032922"/>
              <a:ext cx="1657350" cy="1898650"/>
            </a:xfrm>
            <a:prstGeom prst="rect">
              <a:avLst/>
            </a:prstGeom>
          </p:spPr>
        </p:pic>
        <p:sp>
          <p:nvSpPr>
            <p:cNvPr id="3" name="PoleTekstowe 2"/>
            <p:cNvSpPr txBox="1"/>
            <p:nvPr/>
          </p:nvSpPr>
          <p:spPr>
            <a:xfrm>
              <a:off x="9730741" y="3130221"/>
              <a:ext cx="1601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>
                  <a:solidFill>
                    <a:schemeClr val="bg1"/>
                  </a:solidFill>
                </a:rPr>
                <a:t>JOHN’S SPACES</a:t>
              </a:r>
            </a:p>
          </p:txBody>
        </p:sp>
        <p:sp>
          <p:nvSpPr>
            <p:cNvPr id="24" name="PoleTekstowe 23"/>
            <p:cNvSpPr txBox="1"/>
            <p:nvPr/>
          </p:nvSpPr>
          <p:spPr>
            <a:xfrm>
              <a:off x="10246441" y="3740234"/>
              <a:ext cx="8451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SENTINEL 2</a:t>
              </a:r>
            </a:p>
          </p:txBody>
        </p:sp>
        <p:sp>
          <p:nvSpPr>
            <p:cNvPr id="31" name="PoleTekstowe 30"/>
            <p:cNvSpPr txBox="1"/>
            <p:nvPr/>
          </p:nvSpPr>
          <p:spPr>
            <a:xfrm>
              <a:off x="10246441" y="4121161"/>
              <a:ext cx="1120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DEEP LEARNING</a:t>
              </a:r>
            </a:p>
          </p:txBody>
        </p:sp>
        <p:sp>
          <p:nvSpPr>
            <p:cNvPr id="37" name="PoleTekstowe 36"/>
            <p:cNvSpPr txBox="1"/>
            <p:nvPr/>
          </p:nvSpPr>
          <p:spPr>
            <a:xfrm>
              <a:off x="10246441" y="4510628"/>
              <a:ext cx="10310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PUBLICATIONS</a:t>
              </a:r>
            </a:p>
          </p:txBody>
        </p:sp>
      </p:grpSp>
      <p:pic>
        <p:nvPicPr>
          <p:cNvPr id="30" name="Obraz 12" descr="user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9" y="3416809"/>
            <a:ext cx="7810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upa 37"/>
          <p:cNvGrpSpPr/>
          <p:nvPr/>
        </p:nvGrpSpPr>
        <p:grpSpPr>
          <a:xfrm>
            <a:off x="1024542" y="3924123"/>
            <a:ext cx="1665571" cy="1898650"/>
            <a:chOff x="9654644" y="3032922"/>
            <a:chExt cx="1665571" cy="1898650"/>
          </a:xfrm>
        </p:grpSpPr>
        <p:pic>
          <p:nvPicPr>
            <p:cNvPr id="39" name="Obraz 38" descr="Zasób 46@4x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644" y="3032922"/>
              <a:ext cx="1657350" cy="1898650"/>
            </a:xfrm>
            <a:prstGeom prst="rect">
              <a:avLst/>
            </a:prstGeom>
          </p:spPr>
        </p:pic>
        <p:sp>
          <p:nvSpPr>
            <p:cNvPr id="40" name="PoleTekstowe 39"/>
            <p:cNvSpPr txBox="1"/>
            <p:nvPr/>
          </p:nvSpPr>
          <p:spPr>
            <a:xfrm>
              <a:off x="9730741" y="3130221"/>
              <a:ext cx="1589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>
                  <a:solidFill>
                    <a:schemeClr val="bg1"/>
                  </a:solidFill>
                </a:rPr>
                <a:t>SARA’S SPACES</a:t>
              </a:r>
            </a:p>
          </p:txBody>
        </p:sp>
        <p:sp>
          <p:nvSpPr>
            <p:cNvPr id="45" name="PoleTekstowe 44"/>
            <p:cNvSpPr txBox="1"/>
            <p:nvPr/>
          </p:nvSpPr>
          <p:spPr>
            <a:xfrm>
              <a:off x="10246441" y="3740234"/>
              <a:ext cx="8451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SENTINEL 2</a:t>
              </a:r>
            </a:p>
          </p:txBody>
        </p:sp>
        <p:sp>
          <p:nvSpPr>
            <p:cNvPr id="46" name="PoleTekstowe 45"/>
            <p:cNvSpPr txBox="1"/>
            <p:nvPr/>
          </p:nvSpPr>
          <p:spPr>
            <a:xfrm>
              <a:off x="10246441" y="4121161"/>
              <a:ext cx="7745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SKY MAPS</a:t>
              </a:r>
            </a:p>
          </p:txBody>
        </p:sp>
        <p:sp>
          <p:nvSpPr>
            <p:cNvPr id="47" name="PoleTekstowe 46"/>
            <p:cNvSpPr txBox="1"/>
            <p:nvPr/>
          </p:nvSpPr>
          <p:spPr>
            <a:xfrm>
              <a:off x="10246441" y="4510628"/>
              <a:ext cx="69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900" dirty="0"/>
                <a:t>MY DATA</a:t>
              </a: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2681892" y="2142893"/>
            <a:ext cx="6722685" cy="2972482"/>
            <a:chOff x="2622193" y="2003967"/>
            <a:chExt cx="6722685" cy="2972482"/>
          </a:xfrm>
        </p:grpSpPr>
        <p:pic>
          <p:nvPicPr>
            <p:cNvPr id="16" name="Obraz 15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</p:spPr>
        </p:pic>
        <p:pic>
          <p:nvPicPr>
            <p:cNvPr id="23" name="Obraz 22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</p:spPr>
        </p:pic>
        <p:pic>
          <p:nvPicPr>
            <p:cNvPr id="25" name="Obraz 24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</p:spPr>
        </p:pic>
        <p:pic>
          <p:nvPicPr>
            <p:cNvPr id="26" name="Obraz 25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</p:spPr>
        </p:pic>
        <p:pic>
          <p:nvPicPr>
            <p:cNvPr id="27" name="Obraz 26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</p:spPr>
        </p:pic>
        <p:pic>
          <p:nvPicPr>
            <p:cNvPr id="28" name="Obraz 27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</p:spPr>
        </p:pic>
        <p:pic>
          <p:nvPicPr>
            <p:cNvPr id="32" name="Obraz 31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Obraz 32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</p:spPr>
        </p:pic>
        <p:pic>
          <p:nvPicPr>
            <p:cNvPr id="34" name="Obraz 33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</p:spPr>
        </p:pic>
        <p:pic>
          <p:nvPicPr>
            <p:cNvPr id="48" name="Obraz 47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Obraz 48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0" name="Grupa 69"/>
          <p:cNvGrpSpPr/>
          <p:nvPr/>
        </p:nvGrpSpPr>
        <p:grpSpPr>
          <a:xfrm>
            <a:off x="3215706" y="2250970"/>
            <a:ext cx="6451127" cy="2521639"/>
            <a:chOff x="3227865" y="2293175"/>
            <a:chExt cx="6451127" cy="2521639"/>
          </a:xfrm>
        </p:grpSpPr>
        <p:cxnSp>
          <p:nvCxnSpPr>
            <p:cNvPr id="51" name="Łącznik łamany 50"/>
            <p:cNvCxnSpPr/>
            <p:nvPr/>
          </p:nvCxnSpPr>
          <p:spPr>
            <a:xfrm rot="10800000">
              <a:off x="6518305" y="2442139"/>
              <a:ext cx="3160684" cy="52001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łamany 51"/>
            <p:cNvCxnSpPr/>
            <p:nvPr/>
          </p:nvCxnSpPr>
          <p:spPr>
            <a:xfrm rot="10800000">
              <a:off x="6017839" y="2736431"/>
              <a:ext cx="3661150" cy="52001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łamany 52"/>
            <p:cNvCxnSpPr>
              <a:endCxn id="16" idx="1"/>
            </p:cNvCxnSpPr>
            <p:nvPr/>
          </p:nvCxnSpPr>
          <p:spPr>
            <a:xfrm rot="10800000">
              <a:off x="5908023" y="2293175"/>
              <a:ext cx="3770967" cy="424673"/>
            </a:xfrm>
            <a:prstGeom prst="bentConnector3">
              <a:avLst>
                <a:gd name="adj1" fmla="val 38072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łamany 53"/>
            <p:cNvCxnSpPr>
              <a:endCxn id="26" idx="0"/>
            </p:cNvCxnSpPr>
            <p:nvPr/>
          </p:nvCxnSpPr>
          <p:spPr>
            <a:xfrm rot="5400000">
              <a:off x="9075833" y="4211656"/>
              <a:ext cx="780033" cy="426283"/>
            </a:xfrm>
            <a:prstGeom prst="bentConnector3">
              <a:avLst>
                <a:gd name="adj1" fmla="val 814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Łącznik łamany 57"/>
            <p:cNvCxnSpPr/>
            <p:nvPr/>
          </p:nvCxnSpPr>
          <p:spPr>
            <a:xfrm rot="10800000">
              <a:off x="3227865" y="2736432"/>
              <a:ext cx="6451127" cy="987767"/>
            </a:xfrm>
            <a:prstGeom prst="bentConnector3">
              <a:avLst>
                <a:gd name="adj1" fmla="val 99626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a 75"/>
          <p:cNvGrpSpPr/>
          <p:nvPr/>
        </p:nvGrpSpPr>
        <p:grpSpPr>
          <a:xfrm>
            <a:off x="2681892" y="2142893"/>
            <a:ext cx="6722685" cy="2972483"/>
            <a:chOff x="2622193" y="2003966"/>
            <a:chExt cx="6722685" cy="2972483"/>
          </a:xfrm>
        </p:grpSpPr>
        <p:pic>
          <p:nvPicPr>
            <p:cNvPr id="77" name="Obraz 76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</p:spPr>
        </p:pic>
        <p:pic>
          <p:nvPicPr>
            <p:cNvPr id="78" name="Obraz 77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</p:spPr>
        </p:pic>
        <p:pic>
          <p:nvPicPr>
            <p:cNvPr id="79" name="Obraz 78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</p:spPr>
        </p:pic>
        <p:pic>
          <p:nvPicPr>
            <p:cNvPr id="80" name="Obraz 79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</p:spPr>
        </p:pic>
        <p:pic>
          <p:nvPicPr>
            <p:cNvPr id="81" name="Obraz 80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</p:spPr>
        </p:pic>
        <p:pic>
          <p:nvPicPr>
            <p:cNvPr id="82" name="Obraz 81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</p:spPr>
        </p:pic>
        <p:pic>
          <p:nvPicPr>
            <p:cNvPr id="83" name="Obraz 82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9351" y="2003966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Obraz 83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</p:spPr>
        </p:pic>
        <p:pic>
          <p:nvPicPr>
            <p:cNvPr id="85" name="Obraz 84" descr="provider.w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</p:spPr>
        </p:pic>
        <p:pic>
          <p:nvPicPr>
            <p:cNvPr id="86" name="Obraz 85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Obraz 86" descr="provider.wmf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7" name="Grupa 116"/>
          <p:cNvGrpSpPr/>
          <p:nvPr/>
        </p:nvGrpSpPr>
        <p:grpSpPr>
          <a:xfrm>
            <a:off x="2671376" y="2550216"/>
            <a:ext cx="6449298" cy="2474846"/>
            <a:chOff x="2669788" y="2550216"/>
            <a:chExt cx="6449298" cy="2474846"/>
          </a:xfrm>
        </p:grpSpPr>
        <p:cxnSp>
          <p:nvCxnSpPr>
            <p:cNvPr id="88" name="Łącznik łamany 87"/>
            <p:cNvCxnSpPr/>
            <p:nvPr/>
          </p:nvCxnSpPr>
          <p:spPr>
            <a:xfrm rot="10800000">
              <a:off x="2696960" y="5012362"/>
              <a:ext cx="6422126" cy="127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Łącznik łamany 94"/>
            <p:cNvCxnSpPr/>
            <p:nvPr/>
          </p:nvCxnSpPr>
          <p:spPr>
            <a:xfrm rot="5400000">
              <a:off x="2413083" y="3789669"/>
              <a:ext cx="688940" cy="173013"/>
            </a:xfrm>
            <a:prstGeom prst="bentConnector3">
              <a:avLst>
                <a:gd name="adj1" fmla="val 97891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łamany 97"/>
            <p:cNvCxnSpPr/>
            <p:nvPr/>
          </p:nvCxnSpPr>
          <p:spPr>
            <a:xfrm rot="10800000" flipV="1">
              <a:off x="2680305" y="3070750"/>
              <a:ext cx="1321457" cy="1306608"/>
            </a:xfrm>
            <a:prstGeom prst="bentConnector3">
              <a:avLst>
                <a:gd name="adj1" fmla="val 533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łamany 109"/>
            <p:cNvCxnSpPr>
              <a:stCxn id="85" idx="2"/>
            </p:cNvCxnSpPr>
            <p:nvPr/>
          </p:nvCxnSpPr>
          <p:spPr>
            <a:xfrm rot="5400000">
              <a:off x="3349316" y="2469563"/>
              <a:ext cx="1428336" cy="2787392"/>
            </a:xfrm>
            <a:prstGeom prst="bent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łamany 113"/>
            <p:cNvCxnSpPr>
              <a:endCxn id="39" idx="3"/>
            </p:cNvCxnSpPr>
            <p:nvPr/>
          </p:nvCxnSpPr>
          <p:spPr>
            <a:xfrm rot="10800000" flipV="1">
              <a:off x="2680303" y="2550216"/>
              <a:ext cx="3698256" cy="2323231"/>
            </a:xfrm>
            <a:prstGeom prst="bentConnector3">
              <a:avLst>
                <a:gd name="adj1" fmla="val -164"/>
              </a:avLst>
            </a:prstGeom>
            <a:ln>
              <a:solidFill>
                <a:schemeClr val="bg1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a 117"/>
          <p:cNvGrpSpPr/>
          <p:nvPr/>
        </p:nvGrpSpPr>
        <p:grpSpPr>
          <a:xfrm>
            <a:off x="2955655" y="2512019"/>
            <a:ext cx="6298640" cy="2453077"/>
            <a:chOff x="2596046" y="2726051"/>
            <a:chExt cx="6298640" cy="2453077"/>
          </a:xfrm>
        </p:grpSpPr>
        <p:cxnSp>
          <p:nvCxnSpPr>
            <p:cNvPr id="120" name="Łącznik zakrzywiony 119"/>
            <p:cNvCxnSpPr/>
            <p:nvPr/>
          </p:nvCxnSpPr>
          <p:spPr>
            <a:xfrm>
              <a:off x="3768756" y="3108063"/>
              <a:ext cx="1180123" cy="176720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Łącznik zakrzywiony 121"/>
            <p:cNvCxnSpPr/>
            <p:nvPr/>
          </p:nvCxnSpPr>
          <p:spPr>
            <a:xfrm flipV="1">
              <a:off x="5232335" y="2807768"/>
              <a:ext cx="788203" cy="403217"/>
            </a:xfrm>
            <a:prstGeom prst="curvedConnector3">
              <a:avLst>
                <a:gd name="adj1" fmla="val 65551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Łącznik zakrzywiony 134"/>
            <p:cNvCxnSpPr/>
            <p:nvPr/>
          </p:nvCxnSpPr>
          <p:spPr>
            <a:xfrm flipV="1">
              <a:off x="2596046" y="3363124"/>
              <a:ext cx="2503113" cy="272053"/>
            </a:xfrm>
            <a:prstGeom prst="curvedConnector3">
              <a:avLst>
                <a:gd name="adj1" fmla="val 53108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Łącznik zakrzywiony 140"/>
            <p:cNvCxnSpPr>
              <a:endCxn id="84" idx="3"/>
            </p:cNvCxnSpPr>
            <p:nvPr/>
          </p:nvCxnSpPr>
          <p:spPr>
            <a:xfrm flipV="1">
              <a:off x="2596046" y="3134503"/>
              <a:ext cx="872149" cy="402653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Łącznik zakrzywiony 148"/>
            <p:cNvCxnSpPr>
              <a:endCxn id="80" idx="3"/>
            </p:cNvCxnSpPr>
            <p:nvPr/>
          </p:nvCxnSpPr>
          <p:spPr>
            <a:xfrm>
              <a:off x="5166526" y="3313788"/>
              <a:ext cx="3577880" cy="1865340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Łącznik zakrzywiony 150"/>
            <p:cNvCxnSpPr>
              <a:endCxn id="80" idx="0"/>
            </p:cNvCxnSpPr>
            <p:nvPr/>
          </p:nvCxnSpPr>
          <p:spPr>
            <a:xfrm>
              <a:off x="6106326" y="2726051"/>
              <a:ext cx="2788360" cy="2302796"/>
            </a:xfrm>
            <a:prstGeom prst="curvedConnector2">
              <a:avLst/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upa 155"/>
          <p:cNvGrpSpPr/>
          <p:nvPr/>
        </p:nvGrpSpPr>
        <p:grpSpPr>
          <a:xfrm>
            <a:off x="3388452" y="2293174"/>
            <a:ext cx="5892641" cy="2654399"/>
            <a:chOff x="3002045" y="2524729"/>
            <a:chExt cx="5892641" cy="2654399"/>
          </a:xfrm>
        </p:grpSpPr>
        <p:cxnSp>
          <p:nvCxnSpPr>
            <p:cNvPr id="157" name="Łącznik zakrzywiony 156"/>
            <p:cNvCxnSpPr>
              <a:endCxn id="83" idx="3"/>
            </p:cNvCxnSpPr>
            <p:nvPr/>
          </p:nvCxnSpPr>
          <p:spPr>
            <a:xfrm flipV="1">
              <a:off x="3019150" y="2524729"/>
              <a:ext cx="2203493" cy="212201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Łącznik zakrzywiony 157"/>
            <p:cNvCxnSpPr/>
            <p:nvPr/>
          </p:nvCxnSpPr>
          <p:spPr>
            <a:xfrm>
              <a:off x="5523205" y="2524731"/>
              <a:ext cx="497333" cy="283039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Łącznik zakrzywiony 160"/>
            <p:cNvCxnSpPr/>
            <p:nvPr/>
          </p:nvCxnSpPr>
          <p:spPr>
            <a:xfrm>
              <a:off x="5633021" y="3017583"/>
              <a:ext cx="3111385" cy="2161545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Łącznik zakrzywiony 161"/>
            <p:cNvCxnSpPr/>
            <p:nvPr/>
          </p:nvCxnSpPr>
          <p:spPr>
            <a:xfrm>
              <a:off x="6106326" y="2726051"/>
              <a:ext cx="2788360" cy="2302796"/>
            </a:xfrm>
            <a:prstGeom prst="curvedConnector2">
              <a:avLst/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Łącznik zakrzywiony 163"/>
            <p:cNvCxnSpPr>
              <a:endCxn id="87" idx="3"/>
            </p:cNvCxnSpPr>
            <p:nvPr/>
          </p:nvCxnSpPr>
          <p:spPr>
            <a:xfrm>
              <a:off x="3002045" y="2878410"/>
              <a:ext cx="2344963" cy="44180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DD263C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B352E71B-B895-F447-AA90-C40FD664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A371D-2FA7-D745-AA6B-39B4140199A3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EF3B52A2-93C7-8244-B636-5019BD169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223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aokrąglony prostokąt 39"/>
          <p:cNvSpPr/>
          <p:nvPr/>
        </p:nvSpPr>
        <p:spPr>
          <a:xfrm>
            <a:off x="8782937" y="3740881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8" name="Zaokrąglony prostokąt 37"/>
          <p:cNvSpPr/>
          <p:nvPr/>
        </p:nvSpPr>
        <p:spPr>
          <a:xfrm>
            <a:off x="8782937" y="5449159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7" name="Zaokrąglony prostokąt 36"/>
          <p:cNvSpPr/>
          <p:nvPr/>
        </p:nvSpPr>
        <p:spPr>
          <a:xfrm>
            <a:off x="8782937" y="2830988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6" name="Zaokrąglony prostokąt 35"/>
          <p:cNvSpPr/>
          <p:nvPr/>
        </p:nvSpPr>
        <p:spPr>
          <a:xfrm>
            <a:off x="8782937" y="1185743"/>
            <a:ext cx="2376975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29" name="Zaokrąglony prostokąt 28"/>
          <p:cNvSpPr/>
          <p:nvPr/>
        </p:nvSpPr>
        <p:spPr>
          <a:xfrm>
            <a:off x="3948155" y="2005856"/>
            <a:ext cx="3168559" cy="206547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32" name="Zaokrąglony prostokąt 31"/>
          <p:cNvSpPr/>
          <p:nvPr/>
        </p:nvSpPr>
        <p:spPr>
          <a:xfrm>
            <a:off x="3948155" y="4725606"/>
            <a:ext cx="3179900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449263" y="280670"/>
            <a:ext cx="7981950" cy="874712"/>
          </a:xfrm>
        </p:spPr>
        <p:txBody>
          <a:bodyPr>
            <a:normAutofit/>
          </a:bodyPr>
          <a:lstStyle/>
          <a:p>
            <a:pPr algn="l"/>
            <a:r>
              <a:rPr lang="en-GB" sz="2800" dirty="0">
                <a:solidFill>
                  <a:srgbClr val="291568"/>
                </a:solidFill>
              </a:rPr>
              <a:t>ONEDATA SYSTEM ARCHITECTURE</a:t>
            </a:r>
            <a:endParaRPr lang="pl-PL" sz="2800" b="1" dirty="0">
              <a:solidFill>
                <a:srgbClr val="291568"/>
              </a:solidFill>
            </a:endParaRPr>
          </a:p>
        </p:txBody>
      </p:sp>
      <p:cxnSp>
        <p:nvCxnSpPr>
          <p:cNvPr id="8" name="Łącznik prosty ze strzałką 13"/>
          <p:cNvCxnSpPr/>
          <p:nvPr/>
        </p:nvCxnSpPr>
        <p:spPr>
          <a:xfrm>
            <a:off x="7224164" y="1461198"/>
            <a:ext cx="1396220" cy="8035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01" y="2765740"/>
            <a:ext cx="2275824" cy="405977"/>
          </a:xfrm>
          <a:prstGeom prst="rect">
            <a:avLst/>
          </a:prstGeom>
        </p:spPr>
      </p:pic>
      <p:pic>
        <p:nvPicPr>
          <p:cNvPr id="14" name="Obraz 13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87" y="4939194"/>
            <a:ext cx="2275824" cy="405977"/>
          </a:xfrm>
          <a:prstGeom prst="rect">
            <a:avLst/>
          </a:prstGeom>
        </p:spPr>
      </p:pic>
      <p:cxnSp>
        <p:nvCxnSpPr>
          <p:cNvPr id="15" name="Łącznik prosty ze strzałką 13"/>
          <p:cNvCxnSpPr/>
          <p:nvPr/>
        </p:nvCxnSpPr>
        <p:spPr>
          <a:xfrm>
            <a:off x="2998632" y="3805692"/>
            <a:ext cx="833076" cy="1264148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3"/>
          <p:cNvCxnSpPr/>
          <p:nvPr/>
        </p:nvCxnSpPr>
        <p:spPr>
          <a:xfrm>
            <a:off x="3262778" y="3244210"/>
            <a:ext cx="568930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13"/>
          <p:cNvCxnSpPr/>
          <p:nvPr/>
        </p:nvCxnSpPr>
        <p:spPr>
          <a:xfrm flipV="1">
            <a:off x="7224164" y="2490084"/>
            <a:ext cx="1396220" cy="340904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13"/>
          <p:cNvCxnSpPr/>
          <p:nvPr/>
        </p:nvCxnSpPr>
        <p:spPr>
          <a:xfrm>
            <a:off x="7224164" y="3179292"/>
            <a:ext cx="1396220" cy="0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13"/>
          <p:cNvCxnSpPr/>
          <p:nvPr/>
        </p:nvCxnSpPr>
        <p:spPr>
          <a:xfrm flipV="1">
            <a:off x="7224164" y="4371871"/>
            <a:ext cx="1396220" cy="567323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13"/>
          <p:cNvCxnSpPr/>
          <p:nvPr/>
        </p:nvCxnSpPr>
        <p:spPr>
          <a:xfrm flipV="1">
            <a:off x="7224164" y="4918067"/>
            <a:ext cx="1396220" cy="244148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13"/>
          <p:cNvCxnSpPr/>
          <p:nvPr/>
        </p:nvCxnSpPr>
        <p:spPr>
          <a:xfrm flipV="1">
            <a:off x="7224164" y="6052511"/>
            <a:ext cx="1396220" cy="176757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8843114" y="1269578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  <a:p>
            <a:pPr algn="ctr"/>
            <a:r>
              <a:rPr lang="pl-PL" b="1" dirty="0">
                <a:solidFill>
                  <a:srgbClr val="000000"/>
                </a:solidFill>
                <a:latin typeface="Myriad Pro"/>
                <a:cs typeface="Myriad Pro"/>
              </a:rPr>
              <a:t>       </a:t>
            </a:r>
            <a:r>
              <a:rPr lang="pl-PL" dirty="0" err="1">
                <a:solidFill>
                  <a:srgbClr val="000000"/>
                </a:solidFill>
                <a:latin typeface="Myriad Pro"/>
                <a:cs typeface="Myriad Pro"/>
              </a:rPr>
              <a:t>Oneclient</a:t>
            </a:r>
            <a:endParaRPr lang="pl-PL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8843114" y="2088054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7F7F7F"/>
                </a:solidFill>
              </a:rPr>
              <a:t>              HTTP GUI</a:t>
            </a:r>
          </a:p>
          <a:p>
            <a:r>
              <a:rPr lang="en-GB" dirty="0">
                <a:solidFill>
                  <a:srgbClr val="7F7F7F"/>
                </a:solidFill>
              </a:rPr>
              <a:t>              REST / CDMI</a:t>
            </a:r>
          </a:p>
        </p:txBody>
      </p:sp>
      <p:pic>
        <p:nvPicPr>
          <p:cNvPr id="51" name="Obraz 50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76" y="1541550"/>
            <a:ext cx="349568" cy="305546"/>
          </a:xfrm>
          <a:prstGeom prst="rect">
            <a:avLst/>
          </a:prstGeom>
        </p:spPr>
      </p:pic>
      <p:pic>
        <p:nvPicPr>
          <p:cNvPr id="52" name="Obraz 51" descr="web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046" y="2319369"/>
            <a:ext cx="325098" cy="329413"/>
          </a:xfrm>
          <a:prstGeom prst="rect">
            <a:avLst/>
          </a:prstGeom>
        </p:spPr>
      </p:pic>
      <p:sp>
        <p:nvSpPr>
          <p:cNvPr id="53" name="Prostokąt 52"/>
          <p:cNvSpPr/>
          <p:nvPr/>
        </p:nvSpPr>
        <p:spPr>
          <a:xfrm>
            <a:off x="8843114" y="2893518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</p:txBody>
      </p:sp>
      <p:pic>
        <p:nvPicPr>
          <p:cNvPr id="54" name="Obraz 53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76" y="3154150"/>
            <a:ext cx="349568" cy="305546"/>
          </a:xfrm>
          <a:prstGeom prst="rect">
            <a:avLst/>
          </a:prstGeom>
        </p:spPr>
      </p:pic>
      <p:sp>
        <p:nvSpPr>
          <p:cNvPr id="55" name="Prostokąt 54"/>
          <p:cNvSpPr/>
          <p:nvPr/>
        </p:nvSpPr>
        <p:spPr>
          <a:xfrm>
            <a:off x="8843114" y="3805692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</p:txBody>
      </p:sp>
      <p:sp>
        <p:nvSpPr>
          <p:cNvPr id="56" name="Prostokąt 55"/>
          <p:cNvSpPr/>
          <p:nvPr/>
        </p:nvSpPr>
        <p:spPr>
          <a:xfrm>
            <a:off x="8843114" y="4669528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7F7F7F"/>
                </a:solidFill>
              </a:rPr>
              <a:t>              HTTP GUI</a:t>
            </a:r>
          </a:p>
          <a:p>
            <a:r>
              <a:rPr lang="en-GB" dirty="0">
                <a:solidFill>
                  <a:srgbClr val="7F7F7F"/>
                </a:solidFill>
              </a:rPr>
              <a:t>              REST / CDMI</a:t>
            </a:r>
          </a:p>
        </p:txBody>
      </p:sp>
      <p:pic>
        <p:nvPicPr>
          <p:cNvPr id="57" name="Obraz 56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76" y="4066324"/>
            <a:ext cx="349568" cy="305546"/>
          </a:xfrm>
          <a:prstGeom prst="rect">
            <a:avLst/>
          </a:prstGeom>
        </p:spPr>
      </p:pic>
      <p:pic>
        <p:nvPicPr>
          <p:cNvPr id="58" name="Obraz 57" descr="web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046" y="4832803"/>
            <a:ext cx="325098" cy="329413"/>
          </a:xfrm>
          <a:prstGeom prst="rect">
            <a:avLst/>
          </a:prstGeom>
        </p:spPr>
      </p:pic>
      <p:sp>
        <p:nvSpPr>
          <p:cNvPr id="59" name="Prostokąt 58"/>
          <p:cNvSpPr/>
          <p:nvPr/>
        </p:nvSpPr>
        <p:spPr>
          <a:xfrm>
            <a:off x="8843114" y="5509012"/>
            <a:ext cx="2209084" cy="7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        FUSE Client</a:t>
            </a:r>
          </a:p>
        </p:txBody>
      </p:sp>
      <p:pic>
        <p:nvPicPr>
          <p:cNvPr id="60" name="Obraz 59" descr="fol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76" y="5746964"/>
            <a:ext cx="349568" cy="305546"/>
          </a:xfrm>
          <a:prstGeom prst="rect">
            <a:avLst/>
          </a:prstGeom>
        </p:spPr>
      </p:pic>
      <p:pic>
        <p:nvPicPr>
          <p:cNvPr id="16" name="Obraz 15" descr="onezone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38" y="3427150"/>
            <a:ext cx="1871913" cy="1871913"/>
          </a:xfrm>
          <a:prstGeom prst="rect">
            <a:avLst/>
          </a:prstGeom>
        </p:spPr>
      </p:pic>
      <p:sp>
        <p:nvSpPr>
          <p:cNvPr id="31" name="Zaokrąglony prostokąt 30"/>
          <p:cNvSpPr/>
          <p:nvPr/>
        </p:nvSpPr>
        <p:spPr>
          <a:xfrm>
            <a:off x="1636042" y="2917405"/>
            <a:ext cx="1362590" cy="6984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solidFill>
                  <a:srgbClr val="000000"/>
                </a:solidFill>
                <a:latin typeface="Myriad Pro"/>
                <a:cs typeface="Myriad Pro"/>
              </a:rPr>
              <a:t>Onezone</a:t>
            </a:r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42" name="Obraz 41" descr="strag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3" y="2210863"/>
            <a:ext cx="597469" cy="437919"/>
          </a:xfrm>
          <a:prstGeom prst="rect">
            <a:avLst/>
          </a:prstGeom>
        </p:spPr>
      </p:pic>
      <p:pic>
        <p:nvPicPr>
          <p:cNvPr id="43" name="Obraz 42" descr="strag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55" y="2210863"/>
            <a:ext cx="481318" cy="437919"/>
          </a:xfrm>
          <a:prstGeom prst="rect">
            <a:avLst/>
          </a:prstGeom>
        </p:spPr>
      </p:pic>
      <p:pic>
        <p:nvPicPr>
          <p:cNvPr id="44" name="Obraz 43" descr="strag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87" y="2210863"/>
            <a:ext cx="481318" cy="437919"/>
          </a:xfrm>
          <a:prstGeom prst="rect">
            <a:avLst/>
          </a:prstGeom>
        </p:spPr>
      </p:pic>
      <p:cxnSp>
        <p:nvCxnSpPr>
          <p:cNvPr id="45" name="Łącznik prosty ze strzałką 13"/>
          <p:cNvCxnSpPr/>
          <p:nvPr/>
        </p:nvCxnSpPr>
        <p:spPr>
          <a:xfrm flipV="1">
            <a:off x="5629135" y="3962400"/>
            <a:ext cx="0" cy="87040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629136" y="418720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P2P</a:t>
            </a:r>
          </a:p>
        </p:txBody>
      </p:sp>
      <p:sp>
        <p:nvSpPr>
          <p:cNvPr id="49" name="Zaokrąglony prostokąt 48"/>
          <p:cNvSpPr/>
          <p:nvPr/>
        </p:nvSpPr>
        <p:spPr>
          <a:xfrm>
            <a:off x="3948155" y="5801503"/>
            <a:ext cx="3179900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50" name="Obraz 49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87" y="6015091"/>
            <a:ext cx="2275824" cy="405977"/>
          </a:xfrm>
          <a:prstGeom prst="rect">
            <a:avLst/>
          </a:prstGeom>
        </p:spPr>
      </p:pic>
      <p:sp>
        <p:nvSpPr>
          <p:cNvPr id="61" name="Zaokrąglony prostokąt 60"/>
          <p:cNvSpPr/>
          <p:nvPr/>
        </p:nvSpPr>
        <p:spPr>
          <a:xfrm>
            <a:off x="3948155" y="1033435"/>
            <a:ext cx="3179900" cy="8555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62" name="Obraz 61" descr="onepro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87" y="1247023"/>
            <a:ext cx="2275824" cy="405977"/>
          </a:xfrm>
          <a:prstGeom prst="rect">
            <a:avLst/>
          </a:prstGeom>
        </p:spPr>
      </p:pic>
      <p:sp>
        <p:nvSpPr>
          <p:cNvPr id="46" name="Zaokrąglony prostokąt 45"/>
          <p:cNvSpPr/>
          <p:nvPr/>
        </p:nvSpPr>
        <p:spPr>
          <a:xfrm>
            <a:off x="3948154" y="1989832"/>
            <a:ext cx="1032382" cy="3591300"/>
          </a:xfrm>
          <a:prstGeom prst="roundRect">
            <a:avLst/>
          </a:prstGeom>
          <a:solidFill>
            <a:srgbClr val="EC4951">
              <a:alpha val="85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FFFF"/>
                </a:solidFill>
                <a:latin typeface="Myriad Pro"/>
                <a:cs typeface="Myriad Pro"/>
              </a:rPr>
              <a:t>Data Space 1</a:t>
            </a:r>
          </a:p>
        </p:txBody>
      </p:sp>
      <p:sp>
        <p:nvSpPr>
          <p:cNvPr id="47" name="Zaokrąglony prostokąt 46"/>
          <p:cNvSpPr/>
          <p:nvPr/>
        </p:nvSpPr>
        <p:spPr>
          <a:xfrm>
            <a:off x="5326947" y="4725606"/>
            <a:ext cx="919568" cy="1931424"/>
          </a:xfrm>
          <a:prstGeom prst="roundRect">
            <a:avLst/>
          </a:prstGeom>
          <a:solidFill>
            <a:srgbClr val="291568">
              <a:alpha val="85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FFFF"/>
                </a:solidFill>
                <a:latin typeface="Myriad Pro"/>
                <a:cs typeface="Myriad Pro"/>
              </a:rPr>
              <a:t>Data Space 2</a:t>
            </a:r>
          </a:p>
        </p:txBody>
      </p:sp>
      <p:sp>
        <p:nvSpPr>
          <p:cNvPr id="63" name="Zaokrąglony prostokąt 62"/>
          <p:cNvSpPr/>
          <p:nvPr/>
        </p:nvSpPr>
        <p:spPr>
          <a:xfrm>
            <a:off x="6516305" y="1033435"/>
            <a:ext cx="600408" cy="4573840"/>
          </a:xfrm>
          <a:prstGeom prst="round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FFFFFF"/>
                </a:solidFill>
                <a:latin typeface="Myriad Pro"/>
                <a:cs typeface="Myriad Pro"/>
              </a:rPr>
              <a:t>DS.3</a:t>
            </a:r>
          </a:p>
        </p:txBody>
      </p:sp>
      <p:cxnSp>
        <p:nvCxnSpPr>
          <p:cNvPr id="64" name="Łącznik prosty ze strzałką 13"/>
          <p:cNvCxnSpPr/>
          <p:nvPr/>
        </p:nvCxnSpPr>
        <p:spPr>
          <a:xfrm flipV="1">
            <a:off x="2917356" y="1541551"/>
            <a:ext cx="914352" cy="1224189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ze strzałką 13"/>
          <p:cNvCxnSpPr/>
          <p:nvPr/>
        </p:nvCxnSpPr>
        <p:spPr>
          <a:xfrm>
            <a:off x="2833050" y="3805692"/>
            <a:ext cx="998658" cy="236776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ze strzałką 13"/>
          <p:cNvCxnSpPr/>
          <p:nvPr/>
        </p:nvCxnSpPr>
        <p:spPr>
          <a:xfrm flipV="1">
            <a:off x="5893290" y="1754636"/>
            <a:ext cx="0" cy="41557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ze strzałką 13"/>
          <p:cNvCxnSpPr/>
          <p:nvPr/>
        </p:nvCxnSpPr>
        <p:spPr>
          <a:xfrm flipV="1">
            <a:off x="5395476" y="5449159"/>
            <a:ext cx="0" cy="415572"/>
          </a:xfrm>
          <a:prstGeom prst="straightConnector1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Obraz 78" descr="space.wmf"/>
          <p:cNvPicPr>
            <a:picLocks noChangeAspect="1"/>
          </p:cNvPicPr>
          <p:nvPr/>
        </p:nvPicPr>
        <p:blipFill>
          <a:blip r:embed="rId7">
            <a:biLevel thresh="50000"/>
            <a:lum bright="40000" contrast="-4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10" y="5069841"/>
            <a:ext cx="389654" cy="259769"/>
          </a:xfrm>
          <a:prstGeom prst="rect">
            <a:avLst/>
          </a:prstGeom>
        </p:spPr>
      </p:pic>
      <p:sp>
        <p:nvSpPr>
          <p:cNvPr id="68" name="Zaokrąglony prostokąt 67"/>
          <p:cNvSpPr/>
          <p:nvPr/>
        </p:nvSpPr>
        <p:spPr>
          <a:xfrm>
            <a:off x="218011" y="2170208"/>
            <a:ext cx="1179019" cy="6751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err="1">
                <a:solidFill>
                  <a:srgbClr val="000000"/>
                </a:solidFill>
                <a:latin typeface="Myriad Pro"/>
                <a:cs typeface="Myriad Pro"/>
              </a:rPr>
              <a:t>External</a:t>
            </a:r>
            <a:r>
              <a:rPr lang="pl-PL" sz="1600" b="1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</a:p>
          <a:p>
            <a:pPr algn="ctr"/>
            <a:r>
              <a:rPr lang="pl-PL" sz="1600" b="1" dirty="0">
                <a:solidFill>
                  <a:srgbClr val="000000"/>
                </a:solidFill>
                <a:latin typeface="Myriad Pro"/>
                <a:cs typeface="Myriad Pro"/>
              </a:rPr>
              <a:t>OIDC </a:t>
            </a:r>
            <a:r>
              <a:rPr lang="pl-PL" sz="1600" b="1" dirty="0" err="1">
                <a:solidFill>
                  <a:srgbClr val="000000"/>
                </a:solidFill>
                <a:latin typeface="Myriad Pro"/>
                <a:cs typeface="Myriad Pro"/>
              </a:rPr>
              <a:t>IdP</a:t>
            </a:r>
            <a:endParaRPr lang="pl-PL" sz="16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69" name="Zaokrąglony prostokąt 68"/>
          <p:cNvSpPr/>
          <p:nvPr/>
        </p:nvSpPr>
        <p:spPr>
          <a:xfrm>
            <a:off x="990827" y="1286199"/>
            <a:ext cx="1179019" cy="6751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err="1">
                <a:solidFill>
                  <a:srgbClr val="000000"/>
                </a:solidFill>
                <a:latin typeface="Myriad Pro"/>
                <a:cs typeface="Myriad Pro"/>
              </a:rPr>
              <a:t>External</a:t>
            </a:r>
            <a:r>
              <a:rPr lang="pl-PL" sz="1600" b="1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</a:p>
          <a:p>
            <a:pPr algn="ctr"/>
            <a:r>
              <a:rPr lang="pl-PL" sz="1600" b="1" dirty="0">
                <a:solidFill>
                  <a:srgbClr val="000000"/>
                </a:solidFill>
                <a:latin typeface="Myriad Pro"/>
                <a:cs typeface="Myriad Pro"/>
              </a:rPr>
              <a:t>SAML </a:t>
            </a:r>
            <a:r>
              <a:rPr lang="pl-PL" sz="1600" b="1" dirty="0" err="1">
                <a:solidFill>
                  <a:srgbClr val="000000"/>
                </a:solidFill>
                <a:latin typeface="Myriad Pro"/>
                <a:cs typeface="Myriad Pro"/>
              </a:rPr>
              <a:t>IdP</a:t>
            </a:r>
            <a:endParaRPr lang="pl-PL" sz="16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70" name="Obraz 69" descr="space.wmf"/>
          <p:cNvPicPr>
            <a:picLocks noChangeAspect="1"/>
          </p:cNvPicPr>
          <p:nvPr/>
        </p:nvPicPr>
        <p:blipFill>
          <a:blip r:embed="rId7">
            <a:biLevel thresh="50000"/>
            <a:lum bright="40000" contrast="-4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25" y="5069841"/>
            <a:ext cx="389654" cy="259769"/>
          </a:xfrm>
          <a:prstGeom prst="rect">
            <a:avLst/>
          </a:prstGeom>
        </p:spPr>
      </p:pic>
      <p:pic>
        <p:nvPicPr>
          <p:cNvPr id="71" name="Obraz 70" descr="space.wmf"/>
          <p:cNvPicPr>
            <a:picLocks noChangeAspect="1"/>
          </p:cNvPicPr>
          <p:nvPr/>
        </p:nvPicPr>
        <p:blipFill>
          <a:blip r:embed="rId7">
            <a:biLevel thresh="50000"/>
            <a:lum bright="40000" contrast="-40000"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13" y="6229268"/>
            <a:ext cx="389654" cy="259769"/>
          </a:xfrm>
          <a:prstGeom prst="rect">
            <a:avLst/>
          </a:prstGeom>
        </p:spPr>
      </p:pic>
      <p:cxnSp>
        <p:nvCxnSpPr>
          <p:cNvPr id="73" name="Łącznik prosty ze strzałką 13"/>
          <p:cNvCxnSpPr/>
          <p:nvPr/>
        </p:nvCxnSpPr>
        <p:spPr>
          <a:xfrm flipH="1" flipV="1">
            <a:off x="1636042" y="2041270"/>
            <a:ext cx="448238" cy="807945"/>
          </a:xfrm>
          <a:prstGeom prst="straightConnector1">
            <a:avLst/>
          </a:prstGeom>
          <a:ln w="19050" cmpd="sng">
            <a:solidFill>
              <a:srgbClr val="EC495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prosty ze strzałką 13"/>
          <p:cNvCxnSpPr/>
          <p:nvPr/>
        </p:nvCxnSpPr>
        <p:spPr>
          <a:xfrm flipH="1" flipV="1">
            <a:off x="990827" y="2932938"/>
            <a:ext cx="536649" cy="246355"/>
          </a:xfrm>
          <a:prstGeom prst="straightConnector1">
            <a:avLst/>
          </a:prstGeom>
          <a:ln w="19050" cmpd="sng">
            <a:solidFill>
              <a:srgbClr val="EC495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Zaokrąglony prostokąt 30">
            <a:extLst>
              <a:ext uri="{FF2B5EF4-FFF2-40B4-BE49-F238E27FC236}">
                <a16:creationId xmlns:a16="http://schemas.microsoft.com/office/drawing/2014/main" id="{258CCC4F-ED3D-7C4F-9636-C68F261AF73A}"/>
              </a:ext>
            </a:extLst>
          </p:cNvPr>
          <p:cNvSpPr/>
          <p:nvPr/>
        </p:nvSpPr>
        <p:spPr>
          <a:xfrm>
            <a:off x="2501434" y="2915802"/>
            <a:ext cx="487172" cy="2973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" b="1" dirty="0" err="1">
                <a:solidFill>
                  <a:srgbClr val="000000"/>
                </a:solidFill>
                <a:latin typeface="Myriad Pro"/>
                <a:cs typeface="Myriad Pro"/>
              </a:rPr>
              <a:t>Onepanel</a:t>
            </a:r>
            <a:endParaRPr lang="pl-PL" sz="4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75" name="Zaokrąglony prostokąt 30">
            <a:extLst>
              <a:ext uri="{FF2B5EF4-FFF2-40B4-BE49-F238E27FC236}">
                <a16:creationId xmlns:a16="http://schemas.microsoft.com/office/drawing/2014/main" id="{9844B318-CAB6-894B-AA51-5CD1A54ABE33}"/>
              </a:ext>
            </a:extLst>
          </p:cNvPr>
          <p:cNvSpPr/>
          <p:nvPr/>
        </p:nvSpPr>
        <p:spPr>
          <a:xfrm>
            <a:off x="6630486" y="5807137"/>
            <a:ext cx="487172" cy="2973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" b="1" dirty="0" err="1">
                <a:solidFill>
                  <a:srgbClr val="000000"/>
                </a:solidFill>
                <a:latin typeface="Myriad Pro"/>
                <a:cs typeface="Myriad Pro"/>
              </a:rPr>
              <a:t>Onepanel</a:t>
            </a:r>
            <a:endParaRPr lang="pl-PL" sz="4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76" name="Zaokrąglony prostokąt 30">
            <a:extLst>
              <a:ext uri="{FF2B5EF4-FFF2-40B4-BE49-F238E27FC236}">
                <a16:creationId xmlns:a16="http://schemas.microsoft.com/office/drawing/2014/main" id="{D4115308-4D15-5D4C-8F37-54DF41420110}"/>
              </a:ext>
            </a:extLst>
          </p:cNvPr>
          <p:cNvSpPr/>
          <p:nvPr/>
        </p:nvSpPr>
        <p:spPr>
          <a:xfrm>
            <a:off x="6645632" y="4729968"/>
            <a:ext cx="487172" cy="2973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" b="1" dirty="0" err="1">
                <a:solidFill>
                  <a:srgbClr val="000000"/>
                </a:solidFill>
                <a:latin typeface="Myriad Pro"/>
                <a:cs typeface="Myriad Pro"/>
              </a:rPr>
              <a:t>Onepanel</a:t>
            </a:r>
            <a:endParaRPr lang="pl-PL" sz="4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77" name="Zaokrąglony prostokąt 30">
            <a:extLst>
              <a:ext uri="{FF2B5EF4-FFF2-40B4-BE49-F238E27FC236}">
                <a16:creationId xmlns:a16="http://schemas.microsoft.com/office/drawing/2014/main" id="{027C458D-FB79-694C-9F14-0093DD1F0B76}"/>
              </a:ext>
            </a:extLst>
          </p:cNvPr>
          <p:cNvSpPr/>
          <p:nvPr/>
        </p:nvSpPr>
        <p:spPr>
          <a:xfrm>
            <a:off x="6618911" y="2019479"/>
            <a:ext cx="487172" cy="2973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" b="1" dirty="0" err="1">
                <a:solidFill>
                  <a:srgbClr val="000000"/>
                </a:solidFill>
                <a:latin typeface="Myriad Pro"/>
                <a:cs typeface="Myriad Pro"/>
              </a:rPr>
              <a:t>Onepanel</a:t>
            </a:r>
            <a:endParaRPr lang="pl-PL" sz="4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78" name="Zaokrąglony prostokąt 30">
            <a:extLst>
              <a:ext uri="{FF2B5EF4-FFF2-40B4-BE49-F238E27FC236}">
                <a16:creationId xmlns:a16="http://schemas.microsoft.com/office/drawing/2014/main" id="{170C027D-D609-DC4A-9E10-716A6C13830B}"/>
              </a:ext>
            </a:extLst>
          </p:cNvPr>
          <p:cNvSpPr/>
          <p:nvPr/>
        </p:nvSpPr>
        <p:spPr>
          <a:xfrm>
            <a:off x="6642852" y="1034956"/>
            <a:ext cx="487172" cy="2973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DD263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" b="1" dirty="0" err="1">
                <a:solidFill>
                  <a:srgbClr val="000000"/>
                </a:solidFill>
                <a:latin typeface="Myriad Pro"/>
                <a:cs typeface="Myriad Pro"/>
              </a:rPr>
              <a:t>Onepanel</a:t>
            </a:r>
            <a:endParaRPr lang="pl-PL" sz="400" b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9A35DCC-5722-304E-A15C-C2C383E3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5093-B93F-C04B-A454-29D25C04FAF6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C5515D-15DB-DD4A-B24E-C9EEBDE2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ADC2CB-737C-4A43-B091-356EE34B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79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37" grpId="0" animBg="1"/>
      <p:bldP spid="37" grpId="1" animBg="1"/>
      <p:bldP spid="36" grpId="0" animBg="1"/>
      <p:bldP spid="29" grpId="0" animBg="1"/>
      <p:bldP spid="32" grpId="0" animBg="1"/>
      <p:bldP spid="39" grpId="0" animBg="1"/>
      <p:bldP spid="41" grpId="0" animBg="1"/>
      <p:bldP spid="41" grpId="1" animBg="1"/>
      <p:bldP spid="53" grpId="0" animBg="1"/>
      <p:bldP spid="53" grpId="1" animBg="1"/>
      <p:bldP spid="55" grpId="0" animBg="1"/>
      <p:bldP spid="56" grpId="0" animBg="1"/>
      <p:bldP spid="59" grpId="0" animBg="1"/>
      <p:bldP spid="31" grpId="0" animBg="1"/>
      <p:bldP spid="3" grpId="0"/>
      <p:bldP spid="49" grpId="0" animBg="1"/>
      <p:bldP spid="61" grpId="0" animBg="1"/>
      <p:bldP spid="46" grpId="0" animBg="1"/>
      <p:bldP spid="46" grpId="1" animBg="1"/>
      <p:bldP spid="47" grpId="0" animBg="1"/>
      <p:bldP spid="47" grpId="1" animBg="1"/>
      <p:bldP spid="63" grpId="0" animBg="1"/>
      <p:bldP spid="63" grpId="1" animBg="1"/>
      <p:bldP spid="68" grpId="0" animBg="1"/>
      <p:bldP spid="69" grpId="0" animBg="1"/>
      <p:bldP spid="72" grpId="0" animBg="1"/>
      <p:bldP spid="72" grpId="1" animBg="1"/>
      <p:bldP spid="75" grpId="0" animBg="1"/>
      <p:bldP spid="76" grpId="0" animBg="1"/>
      <p:bldP spid="77" grpId="0" animBg="1"/>
      <p:bldP spid="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5004-BE7C-3241-9386-3629C0D0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Authentication and Delegation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EDB8D-FC69-2447-A789-D05F71B8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5EB7-1F50-A54D-8650-3DF21E838444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B4715-F869-B445-944C-18C0206E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C234-B429-8842-A9A6-FD42A69A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8C056-F299-2B4B-AF20-0D6064332A12}"/>
              </a:ext>
            </a:extLst>
          </p:cNvPr>
          <p:cNvSpPr/>
          <p:nvPr/>
        </p:nvSpPr>
        <p:spPr>
          <a:xfrm>
            <a:off x="838200" y="782405"/>
            <a:ext cx="962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Token based authentication (OpenID Connect, Oauth2, Macaroons)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C09B76B-FEDE-FF47-BA00-059349999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99" y="1455357"/>
            <a:ext cx="11187602" cy="4597372"/>
          </a:xfrm>
        </p:spPr>
        <p:txBody>
          <a:bodyPr lIns="90000">
            <a:normAutofit/>
          </a:bodyPr>
          <a:lstStyle/>
          <a:p>
            <a:r>
              <a:rPr lang="en-GB" dirty="0">
                <a:solidFill>
                  <a:srgbClr val="062C7E"/>
                </a:solidFill>
              </a:rPr>
              <a:t>Token based authentication using </a:t>
            </a:r>
            <a:r>
              <a:rPr lang="en-GB" dirty="0">
                <a:solidFill>
                  <a:srgbClr val="ED7D31"/>
                </a:solidFill>
              </a:rPr>
              <a:t>decentralized IdP infrastructures</a:t>
            </a:r>
            <a:r>
              <a:rPr lang="en-GB" dirty="0">
                <a:solidFill>
                  <a:srgbClr val="062C7E"/>
                </a:solidFill>
              </a:rPr>
              <a:t>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Avoids the X509 management and delegation overhead.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Will be used by WLCG in the future.</a:t>
            </a:r>
          </a:p>
          <a:p>
            <a:r>
              <a:rPr lang="en-GB" dirty="0">
                <a:solidFill>
                  <a:srgbClr val="062C7E"/>
                </a:solidFill>
              </a:rPr>
              <a:t>XDC Components supporting </a:t>
            </a:r>
            <a:r>
              <a:rPr lang="en-GB" dirty="0">
                <a:solidFill>
                  <a:srgbClr val="ED7D31"/>
                </a:solidFill>
              </a:rPr>
              <a:t>Open ID Connect</a:t>
            </a:r>
          </a:p>
          <a:p>
            <a:pPr lvl="1"/>
            <a:r>
              <a:rPr lang="en-GB" dirty="0">
                <a:solidFill>
                  <a:srgbClr val="ED7D31"/>
                </a:solidFill>
              </a:rPr>
              <a:t>FTS</a:t>
            </a:r>
            <a:r>
              <a:rPr lang="en-GB" dirty="0">
                <a:solidFill>
                  <a:srgbClr val="062C7E"/>
                </a:solidFill>
              </a:rPr>
              <a:t> has demonstrated a transfer authorised with an OIDC access token</a:t>
            </a:r>
          </a:p>
          <a:p>
            <a:pPr lvl="2"/>
            <a:r>
              <a:rPr lang="en-GB" dirty="0">
                <a:solidFill>
                  <a:srgbClr val="062C7E"/>
                </a:solidFill>
              </a:rPr>
              <a:t>Still needs token translation to X509 to support legacy storage systems</a:t>
            </a:r>
          </a:p>
          <a:p>
            <a:pPr lvl="1"/>
            <a:r>
              <a:rPr lang="en-GB" dirty="0">
                <a:solidFill>
                  <a:srgbClr val="ED7D31"/>
                </a:solidFill>
              </a:rPr>
              <a:t>Dynafed</a:t>
            </a:r>
            <a:r>
              <a:rPr lang="en-GB" dirty="0">
                <a:solidFill>
                  <a:srgbClr val="062C7E"/>
                </a:solidFill>
              </a:rPr>
              <a:t> allows access via OIDC (redirects to the storage endpoint with same token)</a:t>
            </a:r>
          </a:p>
          <a:p>
            <a:pPr lvl="2"/>
            <a:r>
              <a:rPr lang="en-GB" dirty="0">
                <a:solidFill>
                  <a:srgbClr val="062C7E"/>
                </a:solidFill>
              </a:rPr>
              <a:t>Can even translate to S3 (Signed redirection)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Storage Endpoints: </a:t>
            </a:r>
            <a:r>
              <a:rPr lang="en-GB" dirty="0">
                <a:solidFill>
                  <a:srgbClr val="ED7D31"/>
                </a:solidFill>
              </a:rPr>
              <a:t>dCache, Onedata</a:t>
            </a:r>
          </a:p>
          <a:p>
            <a:pPr lvl="1"/>
            <a:r>
              <a:rPr lang="en-GB" dirty="0">
                <a:solidFill>
                  <a:srgbClr val="ED7D31"/>
                </a:solidFill>
              </a:rPr>
              <a:t>INDIGO PaaS</a:t>
            </a:r>
            <a:r>
              <a:rPr lang="en-GB" dirty="0">
                <a:solidFill>
                  <a:srgbClr val="062C7E"/>
                </a:solidFill>
              </a:rPr>
              <a:t> orchestrator delivers OIDC tokens to FTS and Dynafed.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3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2"/>
    </mc:Choice>
    <mc:Fallback xmlns="">
      <p:transition spd="slow" advTm="36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5004-BE7C-3241-9386-3629C0D0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04"/>
            <a:ext cx="9994557" cy="815975"/>
          </a:xfrm>
        </p:spPr>
        <p:txBody>
          <a:bodyPr/>
          <a:lstStyle/>
          <a:p>
            <a:r>
              <a:rPr lang="en-GB" dirty="0"/>
              <a:t>Authentication and Delegation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B4715-F869-B445-944C-18C0206E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C234-B429-8842-A9A6-FD42A69A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78C056-F299-2B4B-AF20-0D6064332A12}"/>
              </a:ext>
            </a:extLst>
          </p:cNvPr>
          <p:cNvSpPr/>
          <p:nvPr/>
        </p:nvSpPr>
        <p:spPr>
          <a:xfrm>
            <a:off x="838200" y="751145"/>
            <a:ext cx="962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D7D31"/>
                </a:solidFill>
              </a:rPr>
              <a:t>Token based authentication (OpenID Connect, Oauth2, Macaroons)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C09B76B-FEDE-FF47-BA00-059349999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58" y="1174552"/>
            <a:ext cx="11614322" cy="5320034"/>
          </a:xfrm>
        </p:spPr>
        <p:txBody>
          <a:bodyPr lIns="90000">
            <a:normAutofit/>
          </a:bodyPr>
          <a:lstStyle/>
          <a:p>
            <a:r>
              <a:rPr lang="en-GB" dirty="0">
                <a:solidFill>
                  <a:srgbClr val="ED7D31"/>
                </a:solidFill>
              </a:rPr>
              <a:t>Macaroons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Fast anonymous delegation token allowing caveats, like max lifetime, restricted IP range, number of accesses.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Available already in dCache.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Candidate for 3</a:t>
            </a:r>
            <a:r>
              <a:rPr lang="en-GB" baseline="30000" dirty="0">
                <a:solidFill>
                  <a:srgbClr val="062C7E"/>
                </a:solidFill>
              </a:rPr>
              <a:t>rd</a:t>
            </a:r>
            <a:r>
              <a:rPr lang="en-GB" dirty="0">
                <a:solidFill>
                  <a:srgbClr val="062C7E"/>
                </a:solidFill>
              </a:rPr>
              <a:t> party copy with FTS and WebDAV.</a:t>
            </a:r>
          </a:p>
          <a:p>
            <a:r>
              <a:rPr lang="en-GB" dirty="0">
                <a:solidFill>
                  <a:srgbClr val="062C7E"/>
                </a:solidFill>
              </a:rPr>
              <a:t>Identity and Group Management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Using the </a:t>
            </a:r>
            <a:r>
              <a:rPr lang="en-GB" dirty="0">
                <a:solidFill>
                  <a:srgbClr val="ED7D31"/>
                </a:solidFill>
              </a:rPr>
              <a:t>INDIGO AIM </a:t>
            </a:r>
            <a:r>
              <a:rPr lang="en-GB" dirty="0">
                <a:solidFill>
                  <a:srgbClr val="062C7E"/>
                </a:solidFill>
              </a:rPr>
              <a:t>for XDC.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Expecting WLCG to use AIM as well (decision imminent)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We assume, our solution is compatible with the EGI Checkin.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Demos provided by INFN</a:t>
            </a:r>
          </a:p>
          <a:p>
            <a:pPr lvl="2"/>
            <a:r>
              <a:rPr lang="en-GB" dirty="0">
                <a:solidFill>
                  <a:srgbClr val="062C7E"/>
                </a:solidFill>
              </a:rPr>
              <a:t>IAM -&gt; EGI Checkin -&gt; home IdP or EGI SSO, for talking to the Orchestrator. Will be presented at the EOSC Hub week (Prague)</a:t>
            </a:r>
          </a:p>
          <a:p>
            <a:pPr lvl="2"/>
            <a:r>
              <a:rPr lang="en-GB" dirty="0">
                <a:solidFill>
                  <a:srgbClr val="062C7E"/>
                </a:solidFill>
              </a:rPr>
              <a:t>Deployment of VMs on the EGI federated Cloud by the Orchestrator using the IAM through EGI SSO.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0F44C4-20B4-9540-AB08-C8CD3C54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9FD3-93CB-094C-B00E-F770ABA15284}" type="datetime1">
              <a:rPr lang="it-IT" smtClean="0"/>
              <a:t>11/04/19</a:t>
            </a:fld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4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"/>
    </mc:Choice>
    <mc:Fallback xmlns="">
      <p:transition spd="slow" advTm="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619D-A124-4A49-A9E9-FC242191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93" y="0"/>
            <a:ext cx="9994557" cy="815975"/>
          </a:xfrm>
        </p:spPr>
        <p:txBody>
          <a:bodyPr/>
          <a:lstStyle/>
          <a:p>
            <a:r>
              <a:rPr lang="en-GB" dirty="0"/>
              <a:t>Cheat Sheet on QoS in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23812-EF88-4D41-9ED7-E8FBFF0FA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93" y="773608"/>
            <a:ext cx="11457214" cy="573531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62C7E"/>
                </a:solidFill>
              </a:rPr>
              <a:t>Why QoS in storage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Different points in the data life cycle path have </a:t>
            </a:r>
            <a:r>
              <a:rPr lang="en-GB" dirty="0">
                <a:solidFill>
                  <a:srgbClr val="ED7D31"/>
                </a:solidFill>
              </a:rPr>
              <a:t>different requirements on the quality</a:t>
            </a:r>
            <a:r>
              <a:rPr lang="en-GB" dirty="0">
                <a:solidFill>
                  <a:srgbClr val="062C7E"/>
                </a:solidFill>
              </a:rPr>
              <a:t> of the underlying storage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Different storage providers come with </a:t>
            </a:r>
            <a:r>
              <a:rPr lang="en-GB" dirty="0">
                <a:solidFill>
                  <a:srgbClr val="ED7D31"/>
                </a:solidFill>
              </a:rPr>
              <a:t>different storage capabilities </a:t>
            </a:r>
            <a:r>
              <a:rPr lang="en-GB" dirty="0">
                <a:solidFill>
                  <a:srgbClr val="062C7E"/>
                </a:solidFill>
              </a:rPr>
              <a:t>and consequently with different prices models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Matching the above may safe significant resources (money)</a:t>
            </a:r>
          </a:p>
          <a:p>
            <a:r>
              <a:rPr lang="en-GB" dirty="0">
                <a:solidFill>
                  <a:srgbClr val="062C7E"/>
                </a:solidFill>
              </a:rPr>
              <a:t>Prerequisites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Storage Endpoints need to understand the quality of their attached storage devices (Tape, Spinning Disk, SSD, Cloud Storage)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Storage Endpoint must report those qualities in a standard way and must allow the quality to be chosen and should allow transitions between qualities.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Orchestration System must be able to query the endpoints for the quality capabilities and must be able to match requirements and availabilities on the global level.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5CDB-61E1-8742-B339-08A170350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007EB-13CE-A543-A172-0C407FDF95A3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C9067-D1E2-314D-955E-ABA944E2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07E13-03C0-CB49-8AC1-96752B77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28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1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"/>
    </mc:Choice>
    <mc:Fallback xmlns="">
      <p:transition spd="slow" advTm="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02FD-0E12-494A-9CD6-BC60BF8D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XDC Activities to support QoS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D6352-9EBC-C942-B45E-1C8552C4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78" y="1139593"/>
            <a:ext cx="10515600" cy="5003347"/>
          </a:xfrm>
        </p:spPr>
        <p:txBody>
          <a:bodyPr/>
          <a:lstStyle/>
          <a:p>
            <a:r>
              <a:rPr lang="en-GB" dirty="0">
                <a:solidFill>
                  <a:srgbClr val="062C7E"/>
                </a:solidFill>
              </a:rPr>
              <a:t>Building upon the work of INIDIGO DataCloud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dCache already supports the idea of QoS, steered with REST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INDIGO reference implementation provides a plug-in system to convert CDMI requests into REST, CEPH and GPFS calls.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Collaboration with RDA and SNIA</a:t>
            </a:r>
          </a:p>
          <a:p>
            <a:r>
              <a:rPr lang="en-GB" dirty="0">
                <a:solidFill>
                  <a:srgbClr val="062C7E"/>
                </a:solidFill>
              </a:rPr>
              <a:t>XDC work with sustainability in mind.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Agreement with CERN software providers (EOS, FTS, Rucio) and ONEDATA on a REST and CDMI core set of functionalities.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XDC leading the WLCG DOMA working group.</a:t>
            </a:r>
          </a:p>
          <a:p>
            <a:pPr lvl="2"/>
            <a:r>
              <a:rPr lang="en-GB" dirty="0">
                <a:solidFill>
                  <a:srgbClr val="062C7E"/>
                </a:solidFill>
              </a:rPr>
              <a:t>Commitment of the DOMA group (last week during the WLCG workshop) to work with XDC.</a:t>
            </a:r>
          </a:p>
          <a:p>
            <a:pPr lvl="1"/>
            <a:r>
              <a:rPr lang="en-GB" dirty="0">
                <a:solidFill>
                  <a:srgbClr val="062C7E"/>
                </a:solidFill>
              </a:rPr>
              <a:t>XDC involvement in ESCAPE on the same topic.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8A1D3-FF36-AD4A-99E5-9A37F29C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FE3FB-8E1B-3549-A815-8346FA3C171C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BD15C-C568-F54E-98F1-FFF76462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7EB33-682F-7E4D-98E2-ED607728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29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0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"/>
    </mc:Choice>
    <mc:Fallback xmlns="">
      <p:transition spd="slow" advTm="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600501" y="1082489"/>
            <a:ext cx="10753299" cy="54301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eXtreme DataCloud is a software development and integration project</a:t>
            </a:r>
          </a:p>
          <a:p>
            <a:endParaRPr lang="en-US" dirty="0"/>
          </a:p>
          <a:p>
            <a:r>
              <a:rPr lang="en-US" dirty="0"/>
              <a:t>Develops </a:t>
            </a:r>
            <a:r>
              <a:rPr lang="en-US" dirty="0">
                <a:solidFill>
                  <a:schemeClr val="tx2"/>
                </a:solidFill>
              </a:rPr>
              <a:t>scalable</a:t>
            </a:r>
            <a:r>
              <a:rPr lang="en-US" dirty="0"/>
              <a:t> technologies for federating storage resources and managing data in highly distributed computing environments</a:t>
            </a:r>
          </a:p>
          <a:p>
            <a:pPr lvl="1"/>
            <a:r>
              <a:rPr lang="en-US" dirty="0"/>
              <a:t>Focus on efficient, policy driven and Quality of Service based DM</a:t>
            </a:r>
          </a:p>
          <a:p>
            <a:endParaRPr lang="en-US" dirty="0"/>
          </a:p>
          <a:p>
            <a:r>
              <a:rPr lang="en-US" dirty="0"/>
              <a:t>The targeted platforms are the current and next generation e-Infrastructures deployed in Europe</a:t>
            </a:r>
          </a:p>
          <a:p>
            <a:pPr lvl="1"/>
            <a:r>
              <a:rPr lang="en-US" dirty="0"/>
              <a:t>European Open Science Cloud (EOSC)</a:t>
            </a:r>
          </a:p>
          <a:p>
            <a:pPr lvl="1"/>
            <a:r>
              <a:rPr lang="en-US" dirty="0"/>
              <a:t>The e-infrastructures used by the represented communities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Addresses the EINFRA-21-2017 (b)-2: “Computing e-infrastructure with extreme large datasets”</a:t>
            </a:r>
          </a:p>
          <a:p>
            <a:pPr lvl="1"/>
            <a:r>
              <a:rPr lang="en-US" dirty="0"/>
              <a:t>Deal with heterogeneous datasets</a:t>
            </a:r>
          </a:p>
          <a:p>
            <a:pPr lvl="1"/>
            <a:r>
              <a:rPr lang="en-US" dirty="0">
                <a:sym typeface="Calibri"/>
              </a:rPr>
              <a:t>Bring to TRL8 and include in </a:t>
            </a:r>
            <a:r>
              <a:rPr lang="en-US" dirty="0"/>
              <a:t>a unified service catalogue services and prototype at least at TRL6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224F-8F5D-8F46-9D00-424871A13F27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7042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9089-97D0-F948-9328-6CA88BAF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886"/>
            <a:ext cx="9994557" cy="815975"/>
          </a:xfrm>
        </p:spPr>
        <p:txBody>
          <a:bodyPr>
            <a:normAutofit/>
          </a:bodyPr>
          <a:lstStyle/>
          <a:p>
            <a:r>
              <a:rPr lang="en-GB" dirty="0"/>
              <a:t>Global QoS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5D463-9594-EB43-912F-38C6C96D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A268-CBD6-E142-A1F4-DB29EB9FEFCD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AF01B-F2EA-C347-AED4-BC377EEA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7725" y="6356350"/>
            <a:ext cx="4114800" cy="365125"/>
          </a:xfrm>
        </p:spPr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404C-2B2F-E748-8DC1-4F178722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30</a:t>
            </a:fld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3C6D63-EFB8-D443-91DD-DE0C9D277DAB}"/>
              </a:ext>
            </a:extLst>
          </p:cNvPr>
          <p:cNvGrpSpPr/>
          <p:nvPr/>
        </p:nvGrpSpPr>
        <p:grpSpPr>
          <a:xfrm>
            <a:off x="5471378" y="1179707"/>
            <a:ext cx="3813208" cy="3056829"/>
            <a:chOff x="5471378" y="1179707"/>
            <a:chExt cx="3813208" cy="3056829"/>
          </a:xfrm>
        </p:grpSpPr>
        <p:sp>
          <p:nvSpPr>
            <p:cNvPr id="63" name="Down Arrow 62">
              <a:extLst>
                <a:ext uri="{FF2B5EF4-FFF2-40B4-BE49-F238E27FC236}">
                  <a16:creationId xmlns:a16="http://schemas.microsoft.com/office/drawing/2014/main" id="{F672884C-67CA-4845-83A9-A4C19E3EC926}"/>
                </a:ext>
              </a:extLst>
            </p:cNvPr>
            <p:cNvSpPr/>
            <p:nvPr/>
          </p:nvSpPr>
          <p:spPr>
            <a:xfrm rot="5400000">
              <a:off x="7163338" y="-512253"/>
              <a:ext cx="429287" cy="3813208"/>
            </a:xfrm>
            <a:prstGeom prst="downArrow">
              <a:avLst/>
            </a:prstGeom>
            <a:pattFill prst="pct3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Vertical Scroll 10">
              <a:extLst>
                <a:ext uri="{FF2B5EF4-FFF2-40B4-BE49-F238E27FC236}">
                  <a16:creationId xmlns:a16="http://schemas.microsoft.com/office/drawing/2014/main" id="{ECEBC71B-8617-B246-9538-A03DA6B50DFB}"/>
                </a:ext>
              </a:extLst>
            </p:cNvPr>
            <p:cNvSpPr/>
            <p:nvPr/>
          </p:nvSpPr>
          <p:spPr>
            <a:xfrm>
              <a:off x="5535013" y="1645528"/>
              <a:ext cx="3634295" cy="2470357"/>
            </a:xfrm>
            <a:prstGeom prst="verticalScroll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6094B64-297C-AB48-8E64-B693958C0535}"/>
                </a:ext>
              </a:extLst>
            </p:cNvPr>
            <p:cNvSpPr txBox="1"/>
            <p:nvPr/>
          </p:nvSpPr>
          <p:spPr>
            <a:xfrm>
              <a:off x="5912527" y="1989767"/>
              <a:ext cx="3004349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Reporting QoS attributes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Time to first byte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Durability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Resiliency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Access Latency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Transfer Speed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***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4B08D35-2A27-6049-9108-9D7E35508EB2}"/>
              </a:ext>
            </a:extLst>
          </p:cNvPr>
          <p:cNvSpPr txBox="1"/>
          <p:nvPr/>
        </p:nvSpPr>
        <p:spPr>
          <a:xfrm>
            <a:off x="2838381" y="1995100"/>
            <a:ext cx="251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ED7D31"/>
                </a:solidFill>
              </a:rPr>
              <a:t>Merging</a:t>
            </a:r>
            <a:r>
              <a:rPr lang="en-GB" sz="2000" dirty="0"/>
              <a:t> local individual </a:t>
            </a:r>
            <a:r>
              <a:rPr lang="en-GB" sz="2000" dirty="0">
                <a:solidFill>
                  <a:srgbClr val="ED7D31"/>
                </a:solidFill>
              </a:rPr>
              <a:t>attributes</a:t>
            </a:r>
            <a:r>
              <a:rPr lang="en-GB" sz="2000" dirty="0"/>
              <a:t> to global QoS attributes.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259C57E-A2A0-424F-84AF-9A8F07B1FF23}"/>
              </a:ext>
            </a:extLst>
          </p:cNvPr>
          <p:cNvSpPr txBox="1"/>
          <p:nvPr/>
        </p:nvSpPr>
        <p:spPr>
          <a:xfrm>
            <a:off x="2838381" y="3462578"/>
            <a:ext cx="25143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ED7D31"/>
                </a:solidFill>
              </a:rPr>
              <a:t>Grouping</a:t>
            </a:r>
            <a:r>
              <a:rPr lang="en-GB" sz="2000" dirty="0"/>
              <a:t> set of attributes to generic ‘community specific’ </a:t>
            </a:r>
            <a:r>
              <a:rPr lang="en-GB" sz="2000" dirty="0">
                <a:solidFill>
                  <a:srgbClr val="ED7D31"/>
                </a:solidFill>
              </a:rPr>
              <a:t>classes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Archive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Wide Area</a:t>
            </a:r>
          </a:p>
          <a:p>
            <a:endParaRPr lang="en-GB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0C433A-162C-BB40-A6A3-0D60ED5482B7}"/>
              </a:ext>
            </a:extLst>
          </p:cNvPr>
          <p:cNvGrpSpPr/>
          <p:nvPr/>
        </p:nvGrpSpPr>
        <p:grpSpPr>
          <a:xfrm>
            <a:off x="9786057" y="1137687"/>
            <a:ext cx="2013029" cy="4664499"/>
            <a:chOff x="9786057" y="1137687"/>
            <a:chExt cx="2013029" cy="4664499"/>
          </a:xfrm>
        </p:grpSpPr>
        <p:sp>
          <p:nvSpPr>
            <p:cNvPr id="171" name="Can 170">
              <a:extLst>
                <a:ext uri="{FF2B5EF4-FFF2-40B4-BE49-F238E27FC236}">
                  <a16:creationId xmlns:a16="http://schemas.microsoft.com/office/drawing/2014/main" id="{B4778395-86A1-8743-8C00-3A0CD720359F}"/>
                </a:ext>
              </a:extLst>
            </p:cNvPr>
            <p:cNvSpPr/>
            <p:nvPr/>
          </p:nvSpPr>
          <p:spPr>
            <a:xfrm>
              <a:off x="10002542" y="5295997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191ABB60-06AB-2445-BC3F-3CE044BF79AF}"/>
                </a:ext>
              </a:extLst>
            </p:cNvPr>
            <p:cNvSpPr txBox="1"/>
            <p:nvPr/>
          </p:nvSpPr>
          <p:spPr>
            <a:xfrm>
              <a:off x="10218156" y="4839081"/>
              <a:ext cx="11608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1">
                      <a:lumMod val="50000"/>
                    </a:schemeClr>
                  </a:solidFill>
                </a:rPr>
                <a:t>GPFS</a:t>
              </a:r>
            </a:p>
          </p:txBody>
        </p:sp>
        <p:sp>
          <p:nvSpPr>
            <p:cNvPr id="174" name="Can 173">
              <a:extLst>
                <a:ext uri="{FF2B5EF4-FFF2-40B4-BE49-F238E27FC236}">
                  <a16:creationId xmlns:a16="http://schemas.microsoft.com/office/drawing/2014/main" id="{44FA2DBA-8607-8B40-8125-84B8309F9082}"/>
                </a:ext>
              </a:extLst>
            </p:cNvPr>
            <p:cNvSpPr/>
            <p:nvPr/>
          </p:nvSpPr>
          <p:spPr>
            <a:xfrm>
              <a:off x="10582183" y="5298822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Can 174">
              <a:extLst>
                <a:ext uri="{FF2B5EF4-FFF2-40B4-BE49-F238E27FC236}">
                  <a16:creationId xmlns:a16="http://schemas.microsoft.com/office/drawing/2014/main" id="{F8723879-519D-1543-96E7-6E25ED511808}"/>
                </a:ext>
              </a:extLst>
            </p:cNvPr>
            <p:cNvSpPr/>
            <p:nvPr/>
          </p:nvSpPr>
          <p:spPr>
            <a:xfrm>
              <a:off x="11124884" y="5291139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Can 162">
              <a:extLst>
                <a:ext uri="{FF2B5EF4-FFF2-40B4-BE49-F238E27FC236}">
                  <a16:creationId xmlns:a16="http://schemas.microsoft.com/office/drawing/2014/main" id="{C2BBED24-8022-2741-A1D4-CFF10545FDCB}"/>
                </a:ext>
              </a:extLst>
            </p:cNvPr>
            <p:cNvSpPr/>
            <p:nvPr/>
          </p:nvSpPr>
          <p:spPr>
            <a:xfrm>
              <a:off x="9973733" y="4066973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902176D-967F-C54E-A97A-673738FBCA14}"/>
                </a:ext>
              </a:extLst>
            </p:cNvPr>
            <p:cNvSpPr txBox="1"/>
            <p:nvPr/>
          </p:nvSpPr>
          <p:spPr>
            <a:xfrm>
              <a:off x="10119031" y="3591364"/>
              <a:ext cx="1181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1">
                      <a:lumMod val="50000"/>
                    </a:schemeClr>
                  </a:solidFill>
                </a:rPr>
                <a:t>CEPH</a:t>
              </a:r>
            </a:p>
          </p:txBody>
        </p:sp>
        <p:sp>
          <p:nvSpPr>
            <p:cNvPr id="168" name="Can 167">
              <a:extLst>
                <a:ext uri="{FF2B5EF4-FFF2-40B4-BE49-F238E27FC236}">
                  <a16:creationId xmlns:a16="http://schemas.microsoft.com/office/drawing/2014/main" id="{48685287-B03E-084C-8307-232DFA108BDB}"/>
                </a:ext>
              </a:extLst>
            </p:cNvPr>
            <p:cNvSpPr/>
            <p:nvPr/>
          </p:nvSpPr>
          <p:spPr>
            <a:xfrm>
              <a:off x="10586028" y="4053469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Can 168">
              <a:extLst>
                <a:ext uri="{FF2B5EF4-FFF2-40B4-BE49-F238E27FC236}">
                  <a16:creationId xmlns:a16="http://schemas.microsoft.com/office/drawing/2014/main" id="{3A7EBFF7-190D-8041-A387-06A6AD860502}"/>
                </a:ext>
              </a:extLst>
            </p:cNvPr>
            <p:cNvSpPr/>
            <p:nvPr/>
          </p:nvSpPr>
          <p:spPr>
            <a:xfrm>
              <a:off x="11145058" y="4029458"/>
              <a:ext cx="436421" cy="431239"/>
            </a:xfrm>
            <a:prstGeom prst="can">
              <a:avLst>
                <a:gd name="adj" fmla="val 2282"/>
              </a:avLst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Can 60">
              <a:extLst>
                <a:ext uri="{FF2B5EF4-FFF2-40B4-BE49-F238E27FC236}">
                  <a16:creationId xmlns:a16="http://schemas.microsoft.com/office/drawing/2014/main" id="{04875AD5-491E-E448-B500-B0F31D3EA34A}"/>
                </a:ext>
              </a:extLst>
            </p:cNvPr>
            <p:cNvSpPr/>
            <p:nvPr/>
          </p:nvSpPr>
          <p:spPr>
            <a:xfrm>
              <a:off x="10085993" y="2873757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F1267A7D-6756-8142-9119-ADAB9F0E00B5}"/>
                </a:ext>
              </a:extLst>
            </p:cNvPr>
            <p:cNvSpPr/>
            <p:nvPr/>
          </p:nvSpPr>
          <p:spPr>
            <a:xfrm>
              <a:off x="10892489" y="2895369"/>
              <a:ext cx="402074" cy="385486"/>
            </a:xfrm>
            <a:prstGeom prst="cub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D9E3B82-8E04-744F-911A-84B7060929F6}"/>
                </a:ext>
              </a:extLst>
            </p:cNvPr>
            <p:cNvSpPr txBox="1"/>
            <p:nvPr/>
          </p:nvSpPr>
          <p:spPr>
            <a:xfrm>
              <a:off x="10387966" y="2453168"/>
              <a:ext cx="8338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>
                      <a:lumMod val="50000"/>
                    </a:schemeClr>
                  </a:solidFill>
                </a:rPr>
                <a:t>EOS</a:t>
              </a:r>
            </a:p>
          </p:txBody>
        </p:sp>
        <p:sp>
          <p:nvSpPr>
            <p:cNvPr id="65" name="Can 64">
              <a:extLst>
                <a:ext uri="{FF2B5EF4-FFF2-40B4-BE49-F238E27FC236}">
                  <a16:creationId xmlns:a16="http://schemas.microsoft.com/office/drawing/2014/main" id="{FF16BDD3-7091-3F48-852F-508E3646F8F0}"/>
                </a:ext>
              </a:extLst>
            </p:cNvPr>
            <p:cNvSpPr/>
            <p:nvPr/>
          </p:nvSpPr>
          <p:spPr>
            <a:xfrm>
              <a:off x="10019461" y="1618799"/>
              <a:ext cx="436421" cy="431239"/>
            </a:xfrm>
            <a:prstGeom prst="can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C948F7C1-9D48-8E41-AEA4-C808E47DB895}"/>
                </a:ext>
              </a:extLst>
            </p:cNvPr>
            <p:cNvSpPr/>
            <p:nvPr/>
          </p:nvSpPr>
          <p:spPr>
            <a:xfrm>
              <a:off x="10581872" y="1657553"/>
              <a:ext cx="402074" cy="385486"/>
            </a:xfrm>
            <a:prstGeom prst="cub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0C11DFC5-94E9-ED4F-B1A1-C1E9506876B2}"/>
                </a:ext>
              </a:extLst>
            </p:cNvPr>
            <p:cNvSpPr txBox="1"/>
            <p:nvPr/>
          </p:nvSpPr>
          <p:spPr>
            <a:xfrm>
              <a:off x="10063811" y="1137687"/>
              <a:ext cx="1425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bg1">
                      <a:lumMod val="50000"/>
                    </a:schemeClr>
                  </a:solidFill>
                </a:rPr>
                <a:t>dCache</a:t>
              </a:r>
            </a:p>
          </p:txBody>
        </p:sp>
        <p:sp>
          <p:nvSpPr>
            <p:cNvPr id="35" name="Sequential Access Storage 34">
              <a:extLst>
                <a:ext uri="{FF2B5EF4-FFF2-40B4-BE49-F238E27FC236}">
                  <a16:creationId xmlns:a16="http://schemas.microsoft.com/office/drawing/2014/main" id="{EB9C7DA6-3437-3748-9EF4-39ED7178E45D}"/>
                </a:ext>
              </a:extLst>
            </p:cNvPr>
            <p:cNvSpPr/>
            <p:nvPr/>
          </p:nvSpPr>
          <p:spPr>
            <a:xfrm>
              <a:off x="11088847" y="1633069"/>
              <a:ext cx="474675" cy="434565"/>
            </a:xfrm>
            <a:prstGeom prst="flowChartMagneticTap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Rounded Rectangle 185">
              <a:extLst>
                <a:ext uri="{FF2B5EF4-FFF2-40B4-BE49-F238E27FC236}">
                  <a16:creationId xmlns:a16="http://schemas.microsoft.com/office/drawing/2014/main" id="{23425BB7-671E-CB4D-9214-3423C42616E2}"/>
                </a:ext>
              </a:extLst>
            </p:cNvPr>
            <p:cNvSpPr/>
            <p:nvPr/>
          </p:nvSpPr>
          <p:spPr>
            <a:xfrm>
              <a:off x="9786057" y="1179670"/>
              <a:ext cx="2013029" cy="931273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DD461506-1BEF-EB4D-8835-DA1D258D53CA}"/>
                </a:ext>
              </a:extLst>
            </p:cNvPr>
            <p:cNvSpPr/>
            <p:nvPr/>
          </p:nvSpPr>
          <p:spPr>
            <a:xfrm>
              <a:off x="9786057" y="2413726"/>
              <a:ext cx="2013029" cy="931273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14E6E5B-A83E-7540-A341-820422A03B99}"/>
                </a:ext>
              </a:extLst>
            </p:cNvPr>
            <p:cNvSpPr/>
            <p:nvPr/>
          </p:nvSpPr>
          <p:spPr>
            <a:xfrm>
              <a:off x="9786057" y="3643726"/>
              <a:ext cx="2013029" cy="931273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58CDD91-82EC-674F-87BE-2D10FCA87B96}"/>
                </a:ext>
              </a:extLst>
            </p:cNvPr>
            <p:cNvSpPr/>
            <p:nvPr/>
          </p:nvSpPr>
          <p:spPr>
            <a:xfrm>
              <a:off x="9786057" y="4870913"/>
              <a:ext cx="2013029" cy="931273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53D914-44C7-434D-A2D3-5F39364FC3DA}"/>
              </a:ext>
            </a:extLst>
          </p:cNvPr>
          <p:cNvGrpSpPr/>
          <p:nvPr/>
        </p:nvGrpSpPr>
        <p:grpSpPr>
          <a:xfrm>
            <a:off x="295517" y="2700189"/>
            <a:ext cx="2244341" cy="1778052"/>
            <a:chOff x="295517" y="2700189"/>
            <a:chExt cx="2244341" cy="1778052"/>
          </a:xfrm>
        </p:grpSpPr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0E184C2C-7CF1-1C4B-96B9-CE6D02C6819C}"/>
                </a:ext>
              </a:extLst>
            </p:cNvPr>
            <p:cNvSpPr/>
            <p:nvPr/>
          </p:nvSpPr>
          <p:spPr>
            <a:xfrm rot="16200000">
              <a:off x="1232232" y="1821850"/>
              <a:ext cx="429287" cy="2185965"/>
            </a:xfrm>
            <a:prstGeom prst="downArrow">
              <a:avLst/>
            </a:prstGeom>
            <a:pattFill prst="pct30">
              <a:fgClr>
                <a:srgbClr val="062C7E"/>
              </a:fgClr>
              <a:bgClr>
                <a:schemeClr val="bg1"/>
              </a:bgClr>
            </a:pattFill>
            <a:ln w="38100">
              <a:solidFill>
                <a:srgbClr val="062C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5F03328-BDE5-144A-8FA9-EBE455D93638}"/>
                </a:ext>
              </a:extLst>
            </p:cNvPr>
            <p:cNvSpPr txBox="1"/>
            <p:nvPr/>
          </p:nvSpPr>
          <p:spPr>
            <a:xfrm>
              <a:off x="295517" y="3462578"/>
              <a:ext cx="2203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Selecting appropriate QoS storage class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F9E7AE-0C14-294F-BAC6-627272D0D260}"/>
              </a:ext>
            </a:extLst>
          </p:cNvPr>
          <p:cNvGrpSpPr/>
          <p:nvPr/>
        </p:nvGrpSpPr>
        <p:grpSpPr>
          <a:xfrm>
            <a:off x="5816199" y="996580"/>
            <a:ext cx="4149235" cy="5152347"/>
            <a:chOff x="5816199" y="996580"/>
            <a:chExt cx="4149235" cy="5152347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F19BC425-85A2-8343-9F39-149BCF6202D6}"/>
                </a:ext>
              </a:extLst>
            </p:cNvPr>
            <p:cNvSpPr/>
            <p:nvPr/>
          </p:nvSpPr>
          <p:spPr>
            <a:xfrm>
              <a:off x="8843131" y="996580"/>
              <a:ext cx="1122303" cy="5059333"/>
            </a:xfrm>
            <a:prstGeom prst="leftBrace">
              <a:avLst>
                <a:gd name="adj1" fmla="val 8333"/>
                <a:gd name="adj2" fmla="val 73237"/>
              </a:avLst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962A16-F4D0-1847-85BC-AA9267829D07}"/>
                </a:ext>
              </a:extLst>
            </p:cNvPr>
            <p:cNvGrpSpPr/>
            <p:nvPr/>
          </p:nvGrpSpPr>
          <p:grpSpPr>
            <a:xfrm>
              <a:off x="5816199" y="4466044"/>
              <a:ext cx="2864806" cy="1682883"/>
              <a:chOff x="5816199" y="4466044"/>
              <a:chExt cx="2864806" cy="1682883"/>
            </a:xfrm>
          </p:grpSpPr>
          <p:sp>
            <p:nvSpPr>
              <p:cNvPr id="81" name="Down Arrow 80">
                <a:extLst>
                  <a:ext uri="{FF2B5EF4-FFF2-40B4-BE49-F238E27FC236}">
                    <a16:creationId xmlns:a16="http://schemas.microsoft.com/office/drawing/2014/main" id="{E4615D7C-C9C9-DE4D-B6F7-8359E1F43F78}"/>
                  </a:ext>
                </a:extLst>
              </p:cNvPr>
              <p:cNvSpPr/>
              <p:nvPr/>
            </p:nvSpPr>
            <p:spPr>
              <a:xfrm rot="16200000">
                <a:off x="6998767" y="3283476"/>
                <a:ext cx="499670" cy="2864806"/>
              </a:xfrm>
              <a:prstGeom prst="downArrow">
                <a:avLst/>
              </a:prstGeom>
              <a:pattFill prst="pct30">
                <a:fgClr>
                  <a:srgbClr val="062C7E"/>
                </a:fgClr>
                <a:bgClr>
                  <a:schemeClr val="bg1"/>
                </a:bgClr>
              </a:pattFill>
              <a:ln w="38100">
                <a:solidFill>
                  <a:srgbClr val="062C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6062875-0B0D-584C-9DB1-1FC9474B5342}"/>
                  </a:ext>
                </a:extLst>
              </p:cNvPr>
              <p:cNvSpPr txBox="1"/>
              <p:nvPr/>
            </p:nvSpPr>
            <p:spPr>
              <a:xfrm>
                <a:off x="6087544" y="4825488"/>
                <a:ext cx="220305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>
                        <a:lumMod val="75000"/>
                      </a:schemeClr>
                    </a:solidFill>
                  </a:rPr>
                  <a:t>Combining storage systems to fulfil the requested class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8DDA44-5968-B943-B3A3-C6BD57297889}"/>
              </a:ext>
            </a:extLst>
          </p:cNvPr>
          <p:cNvGrpSpPr/>
          <p:nvPr/>
        </p:nvGrpSpPr>
        <p:grpSpPr>
          <a:xfrm>
            <a:off x="2862347" y="985901"/>
            <a:ext cx="2515868" cy="5153642"/>
            <a:chOff x="2862347" y="985901"/>
            <a:chExt cx="2515868" cy="5153642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02088AE8-6AC3-3A43-8F65-C96FD7CF9401}"/>
                </a:ext>
              </a:extLst>
            </p:cNvPr>
            <p:cNvSpPr/>
            <p:nvPr/>
          </p:nvSpPr>
          <p:spPr>
            <a:xfrm>
              <a:off x="2862347" y="985901"/>
              <a:ext cx="2515868" cy="515364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D464B4-9356-AC4B-8215-91FF4D9E0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7" r="-2206" b="22047"/>
            <a:stretch/>
          </p:blipFill>
          <p:spPr>
            <a:xfrm>
              <a:off x="3089181" y="1121168"/>
              <a:ext cx="868482" cy="842938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A8C53B-D017-7B44-99E9-65E446ADC20C}"/>
                </a:ext>
              </a:extLst>
            </p:cNvPr>
            <p:cNvSpPr txBox="1"/>
            <p:nvPr/>
          </p:nvSpPr>
          <p:spPr>
            <a:xfrm>
              <a:off x="3808972" y="1262509"/>
              <a:ext cx="1443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tx1">
                      <a:lumMod val="75000"/>
                    </a:schemeClr>
                  </a:solidFill>
                </a:rPr>
                <a:t>Rucio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14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"/>
    </mc:Choice>
    <mc:Fallback xmlns="">
      <p:transition spd="slow" advTm="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3DF0D86-04DE-0E40-B19B-E67D1613A5D3}"/>
              </a:ext>
            </a:extLst>
          </p:cNvPr>
          <p:cNvGrpSpPr/>
          <p:nvPr/>
        </p:nvGrpSpPr>
        <p:grpSpPr>
          <a:xfrm>
            <a:off x="330073" y="4654346"/>
            <a:ext cx="11687756" cy="1610443"/>
            <a:chOff x="330073" y="4654346"/>
            <a:chExt cx="11687756" cy="1610443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B721484-975C-5C43-8220-C3193A4D2D42}"/>
                </a:ext>
              </a:extLst>
            </p:cNvPr>
            <p:cNvSpPr txBox="1"/>
            <p:nvPr/>
          </p:nvSpPr>
          <p:spPr>
            <a:xfrm>
              <a:off x="369361" y="5039449"/>
              <a:ext cx="15014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ED7D31"/>
                  </a:solidFill>
                </a:rPr>
                <a:t>Storage Layer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6356D4B-758C-DD4B-9B26-1CA1F45122A5}"/>
                </a:ext>
              </a:extLst>
            </p:cNvPr>
            <p:cNvGrpSpPr/>
            <p:nvPr/>
          </p:nvGrpSpPr>
          <p:grpSpPr>
            <a:xfrm>
              <a:off x="1859985" y="5095001"/>
              <a:ext cx="2393848" cy="931273"/>
              <a:chOff x="1859985" y="5095001"/>
              <a:chExt cx="2393848" cy="931273"/>
            </a:xfrm>
          </p:grpSpPr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FC146C8F-4237-114C-8B41-F3D9C458D532}"/>
                  </a:ext>
                </a:extLst>
              </p:cNvPr>
              <p:cNvSpPr/>
              <p:nvPr/>
            </p:nvSpPr>
            <p:spPr>
              <a:xfrm>
                <a:off x="1859985" y="5095001"/>
                <a:ext cx="2393848" cy="931273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1" name="Can 170">
                <a:extLst>
                  <a:ext uri="{FF2B5EF4-FFF2-40B4-BE49-F238E27FC236}">
                    <a16:creationId xmlns:a16="http://schemas.microsoft.com/office/drawing/2014/main" id="{B4778395-86A1-8743-8C00-3A0CD720359F}"/>
                  </a:ext>
                </a:extLst>
              </p:cNvPr>
              <p:cNvSpPr/>
              <p:nvPr/>
            </p:nvSpPr>
            <p:spPr>
              <a:xfrm>
                <a:off x="2212357" y="5536967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91ABB60-06AB-2445-BC3F-3CE044BF79AF}"/>
                  </a:ext>
                </a:extLst>
              </p:cNvPr>
              <p:cNvSpPr txBox="1"/>
              <p:nvPr/>
            </p:nvSpPr>
            <p:spPr>
              <a:xfrm>
                <a:off x="2471288" y="5095002"/>
                <a:ext cx="1160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chemeClr val="bg1">
                        <a:lumMod val="50000"/>
                      </a:schemeClr>
                    </a:solidFill>
                  </a:rPr>
                  <a:t>GPFS</a:t>
                </a:r>
              </a:p>
            </p:txBody>
          </p:sp>
          <p:sp>
            <p:nvSpPr>
              <p:cNvPr id="174" name="Can 173">
                <a:extLst>
                  <a:ext uri="{FF2B5EF4-FFF2-40B4-BE49-F238E27FC236}">
                    <a16:creationId xmlns:a16="http://schemas.microsoft.com/office/drawing/2014/main" id="{44FA2DBA-8607-8B40-8125-84B8309F9082}"/>
                  </a:ext>
                </a:extLst>
              </p:cNvPr>
              <p:cNvSpPr/>
              <p:nvPr/>
            </p:nvSpPr>
            <p:spPr>
              <a:xfrm>
                <a:off x="2906297" y="5539792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" name="Can 174">
                <a:extLst>
                  <a:ext uri="{FF2B5EF4-FFF2-40B4-BE49-F238E27FC236}">
                    <a16:creationId xmlns:a16="http://schemas.microsoft.com/office/drawing/2014/main" id="{F8723879-519D-1543-96E7-6E25ED511808}"/>
                  </a:ext>
                </a:extLst>
              </p:cNvPr>
              <p:cNvSpPr/>
              <p:nvPr/>
            </p:nvSpPr>
            <p:spPr>
              <a:xfrm>
                <a:off x="3563301" y="5532109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435A48-7209-8F4F-A8A7-7EBCC16A1103}"/>
                </a:ext>
              </a:extLst>
            </p:cNvPr>
            <p:cNvGrpSpPr/>
            <p:nvPr/>
          </p:nvGrpSpPr>
          <p:grpSpPr>
            <a:xfrm>
              <a:off x="4409615" y="5102044"/>
              <a:ext cx="2393848" cy="931273"/>
              <a:chOff x="4409615" y="5102044"/>
              <a:chExt cx="2393848" cy="931273"/>
            </a:xfrm>
          </p:grpSpPr>
          <p:sp>
            <p:nvSpPr>
              <p:cNvPr id="163" name="Can 162">
                <a:extLst>
                  <a:ext uri="{FF2B5EF4-FFF2-40B4-BE49-F238E27FC236}">
                    <a16:creationId xmlns:a16="http://schemas.microsoft.com/office/drawing/2014/main" id="{C2BBED24-8022-2741-A1D4-CFF10545FDCB}"/>
                  </a:ext>
                </a:extLst>
              </p:cNvPr>
              <p:cNvSpPr/>
              <p:nvPr/>
            </p:nvSpPr>
            <p:spPr>
              <a:xfrm>
                <a:off x="4733174" y="5547796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7902176D-967F-C54E-A97A-673738FBCA14}"/>
                  </a:ext>
                </a:extLst>
              </p:cNvPr>
              <p:cNvSpPr txBox="1"/>
              <p:nvPr/>
            </p:nvSpPr>
            <p:spPr>
              <a:xfrm>
                <a:off x="4943788" y="5104845"/>
                <a:ext cx="11817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chemeClr val="bg1">
                        <a:lumMod val="50000"/>
                      </a:schemeClr>
                    </a:solidFill>
                  </a:rPr>
                  <a:t>CEPH</a:t>
                </a:r>
              </a:p>
            </p:txBody>
          </p:sp>
          <p:sp>
            <p:nvSpPr>
              <p:cNvPr id="168" name="Can 167">
                <a:extLst>
                  <a:ext uri="{FF2B5EF4-FFF2-40B4-BE49-F238E27FC236}">
                    <a16:creationId xmlns:a16="http://schemas.microsoft.com/office/drawing/2014/main" id="{48685287-B03E-084C-8307-232DFA108BDB}"/>
                  </a:ext>
                </a:extLst>
              </p:cNvPr>
              <p:cNvSpPr/>
              <p:nvPr/>
            </p:nvSpPr>
            <p:spPr>
              <a:xfrm>
                <a:off x="5427114" y="5550621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" name="Can 168">
                <a:extLst>
                  <a:ext uri="{FF2B5EF4-FFF2-40B4-BE49-F238E27FC236}">
                    <a16:creationId xmlns:a16="http://schemas.microsoft.com/office/drawing/2014/main" id="{3A7EBFF7-190D-8041-A387-06A6AD860502}"/>
                  </a:ext>
                </a:extLst>
              </p:cNvPr>
              <p:cNvSpPr/>
              <p:nvPr/>
            </p:nvSpPr>
            <p:spPr>
              <a:xfrm>
                <a:off x="6084118" y="5542938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Rounded Rectangle 183">
                <a:extLst>
                  <a:ext uri="{FF2B5EF4-FFF2-40B4-BE49-F238E27FC236}">
                    <a16:creationId xmlns:a16="http://schemas.microsoft.com/office/drawing/2014/main" id="{2650D8CF-1899-524E-A5A2-93E785C0069B}"/>
                  </a:ext>
                </a:extLst>
              </p:cNvPr>
              <p:cNvSpPr/>
              <p:nvPr/>
            </p:nvSpPr>
            <p:spPr>
              <a:xfrm>
                <a:off x="4409615" y="5102044"/>
                <a:ext cx="2393848" cy="931273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E720FB6-F82E-584A-A6CA-7F87E66E61D6}"/>
                </a:ext>
              </a:extLst>
            </p:cNvPr>
            <p:cNvGrpSpPr/>
            <p:nvPr/>
          </p:nvGrpSpPr>
          <p:grpSpPr>
            <a:xfrm>
              <a:off x="6949076" y="5209304"/>
              <a:ext cx="2393848" cy="931273"/>
              <a:chOff x="6949076" y="5209304"/>
              <a:chExt cx="2393848" cy="931273"/>
            </a:xfrm>
          </p:grpSpPr>
          <p:sp>
            <p:nvSpPr>
              <p:cNvPr id="61" name="Can 60">
                <a:extLst>
                  <a:ext uri="{FF2B5EF4-FFF2-40B4-BE49-F238E27FC236}">
                    <a16:creationId xmlns:a16="http://schemas.microsoft.com/office/drawing/2014/main" id="{04875AD5-491E-E448-B500-B0F31D3EA34A}"/>
                  </a:ext>
                </a:extLst>
              </p:cNvPr>
              <p:cNvSpPr/>
              <p:nvPr/>
            </p:nvSpPr>
            <p:spPr>
              <a:xfrm>
                <a:off x="7486284" y="5657555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F1267A7D-6756-8142-9119-ADAB9F0E00B5}"/>
                  </a:ext>
                </a:extLst>
              </p:cNvPr>
              <p:cNvSpPr/>
              <p:nvPr/>
            </p:nvSpPr>
            <p:spPr>
              <a:xfrm>
                <a:off x="8214183" y="5680432"/>
                <a:ext cx="402074" cy="385486"/>
              </a:xfrm>
              <a:prstGeom prst="cube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D9E3B82-8E04-744F-911A-84B7060929F6}"/>
                  </a:ext>
                </a:extLst>
              </p:cNvPr>
              <p:cNvSpPr txBox="1"/>
              <p:nvPr/>
            </p:nvSpPr>
            <p:spPr>
              <a:xfrm>
                <a:off x="7758515" y="5220701"/>
                <a:ext cx="8338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>
                        <a:lumMod val="50000"/>
                      </a:schemeClr>
                    </a:solidFill>
                  </a:rPr>
                  <a:t>EOS</a:t>
                </a:r>
              </a:p>
            </p:txBody>
          </p:sp>
          <p:sp>
            <p:nvSpPr>
              <p:cNvPr id="185" name="Rounded Rectangle 184">
                <a:extLst>
                  <a:ext uri="{FF2B5EF4-FFF2-40B4-BE49-F238E27FC236}">
                    <a16:creationId xmlns:a16="http://schemas.microsoft.com/office/drawing/2014/main" id="{D960628E-3942-B24D-8F99-8BC72656B3CA}"/>
                  </a:ext>
                </a:extLst>
              </p:cNvPr>
              <p:cNvSpPr/>
              <p:nvPr/>
            </p:nvSpPr>
            <p:spPr>
              <a:xfrm>
                <a:off x="6949076" y="5209304"/>
                <a:ext cx="2393848" cy="931273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54C8B8-1AB4-9043-96EA-AE8AF9528995}"/>
                </a:ext>
              </a:extLst>
            </p:cNvPr>
            <p:cNvGrpSpPr/>
            <p:nvPr/>
          </p:nvGrpSpPr>
          <p:grpSpPr>
            <a:xfrm>
              <a:off x="9432854" y="5150924"/>
              <a:ext cx="2393848" cy="973256"/>
              <a:chOff x="9432854" y="5150924"/>
              <a:chExt cx="2393848" cy="973256"/>
            </a:xfrm>
          </p:grpSpPr>
          <p:sp>
            <p:nvSpPr>
              <p:cNvPr id="35" name="Sequential Access Storage 34">
                <a:extLst>
                  <a:ext uri="{FF2B5EF4-FFF2-40B4-BE49-F238E27FC236}">
                    <a16:creationId xmlns:a16="http://schemas.microsoft.com/office/drawing/2014/main" id="{EB9C7DA6-3437-3748-9EF4-39ED7178E45D}"/>
                  </a:ext>
                </a:extLst>
              </p:cNvPr>
              <p:cNvSpPr/>
              <p:nvPr/>
            </p:nvSpPr>
            <p:spPr>
              <a:xfrm>
                <a:off x="11066121" y="5646265"/>
                <a:ext cx="474675" cy="434565"/>
              </a:xfrm>
              <a:prstGeom prst="flowChartMagneticTape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Can 64">
                <a:extLst>
                  <a:ext uri="{FF2B5EF4-FFF2-40B4-BE49-F238E27FC236}">
                    <a16:creationId xmlns:a16="http://schemas.microsoft.com/office/drawing/2014/main" id="{FF16BDD3-7091-3F48-852F-508E3646F8F0}"/>
                  </a:ext>
                </a:extLst>
              </p:cNvPr>
              <p:cNvSpPr/>
              <p:nvPr/>
            </p:nvSpPr>
            <p:spPr>
              <a:xfrm>
                <a:off x="9733110" y="5649591"/>
                <a:ext cx="436421" cy="431239"/>
              </a:xfrm>
              <a:prstGeom prst="can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C948F7C1-9D48-8E41-AEA4-C808E47DB895}"/>
                  </a:ext>
                </a:extLst>
              </p:cNvPr>
              <p:cNvSpPr/>
              <p:nvPr/>
            </p:nvSpPr>
            <p:spPr>
              <a:xfrm>
                <a:off x="10498716" y="5650206"/>
                <a:ext cx="402074" cy="385486"/>
              </a:xfrm>
              <a:prstGeom prst="cube">
                <a:avLst/>
              </a:prstGeom>
              <a:gradFill flip="none" rotWithShape="1"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6000">
                    <a:schemeClr val="accent3">
                      <a:lumMod val="95000"/>
                      <a:lumOff val="5000"/>
                    </a:schemeClr>
                  </a:gs>
                  <a:gs pos="100000">
                    <a:schemeClr val="accent3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C11DFC5-94E9-ED4F-B1A1-C1E9506876B2}"/>
                  </a:ext>
                </a:extLst>
              </p:cNvPr>
              <p:cNvSpPr txBox="1"/>
              <p:nvPr/>
            </p:nvSpPr>
            <p:spPr>
              <a:xfrm>
                <a:off x="9879153" y="5150924"/>
                <a:ext cx="14253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chemeClr val="bg1">
                        <a:lumMod val="50000"/>
                      </a:schemeClr>
                    </a:solidFill>
                  </a:rPr>
                  <a:t>dCache</a:t>
                </a:r>
              </a:p>
            </p:txBody>
          </p:sp>
          <p:sp>
            <p:nvSpPr>
              <p:cNvPr id="186" name="Rounded Rectangle 185">
                <a:extLst>
                  <a:ext uri="{FF2B5EF4-FFF2-40B4-BE49-F238E27FC236}">
                    <a16:creationId xmlns:a16="http://schemas.microsoft.com/office/drawing/2014/main" id="{23425BB7-671E-CB4D-9214-3423C42616E2}"/>
                  </a:ext>
                </a:extLst>
              </p:cNvPr>
              <p:cNvSpPr/>
              <p:nvPr/>
            </p:nvSpPr>
            <p:spPr>
              <a:xfrm>
                <a:off x="9432854" y="5192907"/>
                <a:ext cx="2393848" cy="931273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76921D1D-93C0-DF42-A636-AFB20AA60032}"/>
                </a:ext>
              </a:extLst>
            </p:cNvPr>
            <p:cNvSpPr/>
            <p:nvPr/>
          </p:nvSpPr>
          <p:spPr>
            <a:xfrm>
              <a:off x="330073" y="4654346"/>
              <a:ext cx="11687756" cy="1610443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F344FE8B-0959-E045-9EA8-3BCBC9E26613}"/>
                </a:ext>
              </a:extLst>
            </p:cNvPr>
            <p:cNvSpPr/>
            <p:nvPr/>
          </p:nvSpPr>
          <p:spPr>
            <a:xfrm>
              <a:off x="6959244" y="4723468"/>
              <a:ext cx="4867457" cy="44956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C116AB8-038A-FD4F-BD35-50B50B839EAA}"/>
                </a:ext>
              </a:extLst>
            </p:cNvPr>
            <p:cNvSpPr txBox="1"/>
            <p:nvPr/>
          </p:nvSpPr>
          <p:spPr>
            <a:xfrm>
              <a:off x="8769862" y="4763525"/>
              <a:ext cx="1336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REST API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8B9089-97D0-F948-9328-6CA88BAF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886"/>
            <a:ext cx="9994557" cy="815975"/>
          </a:xfrm>
        </p:spPr>
        <p:txBody>
          <a:bodyPr/>
          <a:lstStyle/>
          <a:p>
            <a:r>
              <a:rPr lang="en-GB" dirty="0"/>
              <a:t>Design of QoS with CDMI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5D463-9594-EB43-912F-38C6C96D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66455-F128-834D-8A5C-120A8EFADCD6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AF01B-F2EA-C347-AED4-BC377EEA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404C-2B2F-E748-8DC1-4F178722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31</a:t>
            </a:fld>
            <a:endParaRPr lang="it-IT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14706C-702C-6047-A883-0CF27343DFB5}"/>
              </a:ext>
            </a:extLst>
          </p:cNvPr>
          <p:cNvGrpSpPr/>
          <p:nvPr/>
        </p:nvGrpSpPr>
        <p:grpSpPr>
          <a:xfrm>
            <a:off x="341341" y="1005471"/>
            <a:ext cx="7091964" cy="843331"/>
            <a:chOff x="341341" y="1005471"/>
            <a:chExt cx="7091964" cy="843331"/>
          </a:xfrm>
        </p:grpSpPr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E063B7DD-8ED3-484F-A188-7B625A427461}"/>
                </a:ext>
              </a:extLst>
            </p:cNvPr>
            <p:cNvSpPr/>
            <p:nvPr/>
          </p:nvSpPr>
          <p:spPr>
            <a:xfrm>
              <a:off x="341341" y="1005471"/>
              <a:ext cx="7091964" cy="83665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D7E0D2D-467D-944B-915B-273E45C892C9}"/>
                </a:ext>
              </a:extLst>
            </p:cNvPr>
            <p:cNvSpPr txBox="1"/>
            <p:nvPr/>
          </p:nvSpPr>
          <p:spPr>
            <a:xfrm>
              <a:off x="426533" y="1052116"/>
              <a:ext cx="20810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ED7D31"/>
                  </a:solidFill>
                </a:rPr>
                <a:t>High Level tools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1AE4450-1EC5-894D-BC5B-8078E3539AA5}"/>
                </a:ext>
              </a:extLst>
            </p:cNvPr>
            <p:cNvSpPr txBox="1"/>
            <p:nvPr/>
          </p:nvSpPr>
          <p:spPr>
            <a:xfrm>
              <a:off x="426533" y="1387137"/>
              <a:ext cx="6633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>
                      <a:lumMod val="50000"/>
                    </a:schemeClr>
                  </a:solidFill>
                </a:rPr>
                <a:t>FTS, Dynafed, Rucio, Experiment Frameworks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BA5AC-AFB4-3444-9795-2208F71EA21B}"/>
              </a:ext>
            </a:extLst>
          </p:cNvPr>
          <p:cNvGrpSpPr/>
          <p:nvPr/>
        </p:nvGrpSpPr>
        <p:grpSpPr>
          <a:xfrm>
            <a:off x="9669759" y="983992"/>
            <a:ext cx="1879455" cy="4179643"/>
            <a:chOff x="9669759" y="983992"/>
            <a:chExt cx="1879455" cy="4179643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02841B7E-2394-6D44-BAA6-AED03289F741}"/>
                </a:ext>
              </a:extLst>
            </p:cNvPr>
            <p:cNvSpPr txBox="1"/>
            <p:nvPr/>
          </p:nvSpPr>
          <p:spPr>
            <a:xfrm>
              <a:off x="9708150" y="1023686"/>
              <a:ext cx="13779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ED7D31"/>
                  </a:solidFill>
                </a:rPr>
                <a:t>Rest Tools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14596A2B-6997-0847-97B9-3463D1023B48}"/>
                </a:ext>
              </a:extLst>
            </p:cNvPr>
            <p:cNvSpPr txBox="1"/>
            <p:nvPr/>
          </p:nvSpPr>
          <p:spPr>
            <a:xfrm>
              <a:off x="9708150" y="1410428"/>
              <a:ext cx="1595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dCache GUI</a:t>
              </a:r>
            </a:p>
          </p:txBody>
        </p:sp>
        <p:sp>
          <p:nvSpPr>
            <p:cNvPr id="206" name="Down Arrow 205">
              <a:extLst>
                <a:ext uri="{FF2B5EF4-FFF2-40B4-BE49-F238E27FC236}">
                  <a16:creationId xmlns:a16="http://schemas.microsoft.com/office/drawing/2014/main" id="{614B3B89-6459-014E-8BAA-80863B70AF54}"/>
                </a:ext>
              </a:extLst>
            </p:cNvPr>
            <p:cNvSpPr/>
            <p:nvPr/>
          </p:nvSpPr>
          <p:spPr>
            <a:xfrm>
              <a:off x="10348802" y="1829773"/>
              <a:ext cx="428222" cy="3333862"/>
            </a:xfrm>
            <a:prstGeom prst="downArrow">
              <a:avLst/>
            </a:prstGeom>
            <a:pattFill prst="pct3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127F493C-C9D7-D141-BEEB-983082AFF57C}"/>
                </a:ext>
              </a:extLst>
            </p:cNvPr>
            <p:cNvSpPr/>
            <p:nvPr/>
          </p:nvSpPr>
          <p:spPr>
            <a:xfrm>
              <a:off x="9669759" y="983992"/>
              <a:ext cx="1879455" cy="836650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1AA34-067A-3140-BBDF-93528D062C79}"/>
              </a:ext>
            </a:extLst>
          </p:cNvPr>
          <p:cNvGrpSpPr/>
          <p:nvPr/>
        </p:nvGrpSpPr>
        <p:grpSpPr>
          <a:xfrm>
            <a:off x="100757" y="1949401"/>
            <a:ext cx="7332548" cy="2693905"/>
            <a:chOff x="100757" y="1949401"/>
            <a:chExt cx="7332548" cy="2693905"/>
          </a:xfrm>
        </p:grpSpPr>
        <p:sp>
          <p:nvSpPr>
            <p:cNvPr id="191" name="Down Arrow 190">
              <a:extLst>
                <a:ext uri="{FF2B5EF4-FFF2-40B4-BE49-F238E27FC236}">
                  <a16:creationId xmlns:a16="http://schemas.microsoft.com/office/drawing/2014/main" id="{DE00FC77-E664-D745-B43A-A6F76979B56E}"/>
                </a:ext>
              </a:extLst>
            </p:cNvPr>
            <p:cNvSpPr/>
            <p:nvPr/>
          </p:nvSpPr>
          <p:spPr>
            <a:xfrm>
              <a:off x="567575" y="2783363"/>
              <a:ext cx="429287" cy="1859943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F036E26-A86D-F14F-8671-6EBBD44C8405}"/>
                </a:ext>
              </a:extLst>
            </p:cNvPr>
            <p:cNvSpPr txBox="1"/>
            <p:nvPr/>
          </p:nvSpPr>
          <p:spPr>
            <a:xfrm>
              <a:off x="100757" y="3354915"/>
              <a:ext cx="593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62C7E"/>
                  </a:solidFill>
                </a:rPr>
                <a:t>I/O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58776C-E20D-F848-822B-41AF9573CA67}"/>
                </a:ext>
              </a:extLst>
            </p:cNvPr>
            <p:cNvGrpSpPr/>
            <p:nvPr/>
          </p:nvGrpSpPr>
          <p:grpSpPr>
            <a:xfrm>
              <a:off x="330073" y="1949401"/>
              <a:ext cx="7103232" cy="1300928"/>
              <a:chOff x="330073" y="1949401"/>
              <a:chExt cx="7103232" cy="1300928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810CBFC-7A72-FC49-915C-B45561FD37B5}"/>
                  </a:ext>
                </a:extLst>
              </p:cNvPr>
              <p:cNvSpPr txBox="1"/>
              <p:nvPr/>
            </p:nvSpPr>
            <p:spPr>
              <a:xfrm>
                <a:off x="405991" y="1975858"/>
                <a:ext cx="34310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ED7D31"/>
                    </a:solidFill>
                  </a:rPr>
                  <a:t>Common IO and Control API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3F2807F1-42CD-9F46-AAC8-322131745030}"/>
                  </a:ext>
                </a:extLst>
              </p:cNvPr>
              <p:cNvSpPr txBox="1"/>
              <p:nvPr/>
            </p:nvSpPr>
            <p:spPr>
              <a:xfrm>
                <a:off x="404542" y="2327997"/>
                <a:ext cx="299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chemeClr val="bg1">
                        <a:lumMod val="50000"/>
                      </a:schemeClr>
                    </a:solidFill>
                  </a:rPr>
                  <a:t>WLCG GFAL Library</a:t>
                </a:r>
              </a:p>
            </p:txBody>
          </p:sp>
          <p:sp>
            <p:nvSpPr>
              <p:cNvPr id="18" name="Down Arrow 17">
                <a:extLst>
                  <a:ext uri="{FF2B5EF4-FFF2-40B4-BE49-F238E27FC236}">
                    <a16:creationId xmlns:a16="http://schemas.microsoft.com/office/drawing/2014/main" id="{C10BF63A-32BF-1240-A17A-91CA69A471BE}"/>
                  </a:ext>
                </a:extLst>
              </p:cNvPr>
              <p:cNvSpPr/>
              <p:nvPr/>
            </p:nvSpPr>
            <p:spPr>
              <a:xfrm>
                <a:off x="4595197" y="2775617"/>
                <a:ext cx="429287" cy="452944"/>
              </a:xfrm>
              <a:prstGeom prst="down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ounded Rectangle 188">
                <a:extLst>
                  <a:ext uri="{FF2B5EF4-FFF2-40B4-BE49-F238E27FC236}">
                    <a16:creationId xmlns:a16="http://schemas.microsoft.com/office/drawing/2014/main" id="{DDAE84BE-8B60-8B45-B937-075D6DFB4744}"/>
                  </a:ext>
                </a:extLst>
              </p:cNvPr>
              <p:cNvSpPr/>
              <p:nvPr/>
            </p:nvSpPr>
            <p:spPr>
              <a:xfrm>
                <a:off x="330073" y="1949401"/>
                <a:ext cx="7103232" cy="833962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Down Arrow 57">
                <a:extLst>
                  <a:ext uri="{FF2B5EF4-FFF2-40B4-BE49-F238E27FC236}">
                    <a16:creationId xmlns:a16="http://schemas.microsoft.com/office/drawing/2014/main" id="{4B616C25-0422-2742-8964-4ED0AD84EFAF}"/>
                  </a:ext>
                </a:extLst>
              </p:cNvPr>
              <p:cNvSpPr/>
              <p:nvPr/>
            </p:nvSpPr>
            <p:spPr>
              <a:xfrm>
                <a:off x="1906424" y="2797385"/>
                <a:ext cx="429287" cy="452944"/>
              </a:xfrm>
              <a:prstGeom prst="down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726263-558E-3C41-A4DA-83DA0E288758}"/>
              </a:ext>
            </a:extLst>
          </p:cNvPr>
          <p:cNvGrpSpPr/>
          <p:nvPr/>
        </p:nvGrpSpPr>
        <p:grpSpPr>
          <a:xfrm>
            <a:off x="3779921" y="3253239"/>
            <a:ext cx="6126464" cy="1848340"/>
            <a:chOff x="3779921" y="3253239"/>
            <a:chExt cx="6126464" cy="184834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4D0CB68-BF6F-7F41-ACCB-A43EFD9A0A9B}"/>
                </a:ext>
              </a:extLst>
            </p:cNvPr>
            <p:cNvSpPr txBox="1"/>
            <p:nvPr/>
          </p:nvSpPr>
          <p:spPr>
            <a:xfrm>
              <a:off x="4010718" y="3288998"/>
              <a:ext cx="31726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ED7D31"/>
                  </a:solidFill>
                </a:rPr>
                <a:t>CDMI Interpreter / Engine 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E14B3E59-E0B6-3249-A80D-B30A4348A40D}"/>
                </a:ext>
              </a:extLst>
            </p:cNvPr>
            <p:cNvSpPr txBox="1"/>
            <p:nvPr/>
          </p:nvSpPr>
          <p:spPr>
            <a:xfrm>
              <a:off x="3992194" y="3631343"/>
              <a:ext cx="5848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>
                      <a:lumMod val="50000"/>
                    </a:schemeClr>
                  </a:solidFill>
                </a:rPr>
                <a:t>INDIGO CDMI Reference Implementation</a:t>
              </a:r>
            </a:p>
          </p:txBody>
        </p:sp>
        <p:sp>
          <p:nvSpPr>
            <p:cNvPr id="190" name="Down Arrow 189">
              <a:extLst>
                <a:ext uri="{FF2B5EF4-FFF2-40B4-BE49-F238E27FC236}">
                  <a16:creationId xmlns:a16="http://schemas.microsoft.com/office/drawing/2014/main" id="{6709522B-7E82-5D4C-B006-25652ECC0BFF}"/>
                </a:ext>
              </a:extLst>
            </p:cNvPr>
            <p:cNvSpPr/>
            <p:nvPr/>
          </p:nvSpPr>
          <p:spPr>
            <a:xfrm>
              <a:off x="3876741" y="4086026"/>
              <a:ext cx="429287" cy="999066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Down Arrow 192">
              <a:extLst>
                <a:ext uri="{FF2B5EF4-FFF2-40B4-BE49-F238E27FC236}">
                  <a16:creationId xmlns:a16="http://schemas.microsoft.com/office/drawing/2014/main" id="{9AEABE5D-C14D-3246-B019-87BAB6A30A91}"/>
                </a:ext>
              </a:extLst>
            </p:cNvPr>
            <p:cNvSpPr/>
            <p:nvPr/>
          </p:nvSpPr>
          <p:spPr>
            <a:xfrm>
              <a:off x="5437672" y="4086027"/>
              <a:ext cx="429287" cy="101555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Rounded Rectangle 175">
              <a:extLst>
                <a:ext uri="{FF2B5EF4-FFF2-40B4-BE49-F238E27FC236}">
                  <a16:creationId xmlns:a16="http://schemas.microsoft.com/office/drawing/2014/main" id="{0B41A98F-D58C-5143-A563-58007F7C6227}"/>
                </a:ext>
              </a:extLst>
            </p:cNvPr>
            <p:cNvSpPr/>
            <p:nvPr/>
          </p:nvSpPr>
          <p:spPr>
            <a:xfrm>
              <a:off x="3779921" y="3253239"/>
              <a:ext cx="6126464" cy="83396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Down Arrow 66">
              <a:extLst>
                <a:ext uri="{FF2B5EF4-FFF2-40B4-BE49-F238E27FC236}">
                  <a16:creationId xmlns:a16="http://schemas.microsoft.com/office/drawing/2014/main" id="{1FC8F5E9-9002-6545-9F37-B05931553251}"/>
                </a:ext>
              </a:extLst>
            </p:cNvPr>
            <p:cNvSpPr/>
            <p:nvPr/>
          </p:nvSpPr>
          <p:spPr>
            <a:xfrm>
              <a:off x="8345042" y="4088480"/>
              <a:ext cx="428222" cy="529593"/>
            </a:xfrm>
            <a:prstGeom prst="downArrow">
              <a:avLst/>
            </a:prstGeom>
            <a:pattFill prst="pct3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03885F-7436-9840-AF74-9F50DC0B7BFD}"/>
              </a:ext>
            </a:extLst>
          </p:cNvPr>
          <p:cNvGrpSpPr/>
          <p:nvPr/>
        </p:nvGrpSpPr>
        <p:grpSpPr>
          <a:xfrm>
            <a:off x="1122196" y="2841456"/>
            <a:ext cx="2846844" cy="1793015"/>
            <a:chOff x="1122196" y="2841456"/>
            <a:chExt cx="2846844" cy="17930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8BEFA7-B0EE-A54C-83B7-CF22F21BE9AA}"/>
                </a:ext>
              </a:extLst>
            </p:cNvPr>
            <p:cNvGrpSpPr/>
            <p:nvPr/>
          </p:nvGrpSpPr>
          <p:grpSpPr>
            <a:xfrm>
              <a:off x="1122196" y="3225498"/>
              <a:ext cx="2634788" cy="1408973"/>
              <a:chOff x="1122196" y="3225498"/>
              <a:chExt cx="2634788" cy="1408973"/>
            </a:xfrm>
          </p:grpSpPr>
          <p:sp>
            <p:nvSpPr>
              <p:cNvPr id="3" name="Left-Right Arrow 2">
                <a:extLst>
                  <a:ext uri="{FF2B5EF4-FFF2-40B4-BE49-F238E27FC236}">
                    <a16:creationId xmlns:a16="http://schemas.microsoft.com/office/drawing/2014/main" id="{94600351-4578-1C4E-BCAE-5745047A1049}"/>
                  </a:ext>
                </a:extLst>
              </p:cNvPr>
              <p:cNvSpPr/>
              <p:nvPr/>
            </p:nvSpPr>
            <p:spPr>
              <a:xfrm>
                <a:off x="3212379" y="3496992"/>
                <a:ext cx="544605" cy="284157"/>
              </a:xfrm>
              <a:prstGeom prst="left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DD02BFE-3FC5-5140-A511-55ED8DA1353D}"/>
                  </a:ext>
                </a:extLst>
              </p:cNvPr>
              <p:cNvGrpSpPr/>
              <p:nvPr/>
            </p:nvGrpSpPr>
            <p:grpSpPr>
              <a:xfrm>
                <a:off x="1122196" y="3225498"/>
                <a:ext cx="2087350" cy="1408973"/>
                <a:chOff x="1122196" y="3225498"/>
                <a:chExt cx="2087350" cy="1408973"/>
              </a:xfrm>
            </p:grpSpPr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2F1D4E8B-8499-7646-A8B5-574ED14F49C1}"/>
                    </a:ext>
                  </a:extLst>
                </p:cNvPr>
                <p:cNvSpPr/>
                <p:nvPr/>
              </p:nvSpPr>
              <p:spPr>
                <a:xfrm>
                  <a:off x="1122196" y="3225498"/>
                  <a:ext cx="2087350" cy="833962"/>
                </a:xfrm>
                <a:prstGeom prst="roundRect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6137F9F-E589-AA43-9B39-88BE0D61DF11}"/>
                    </a:ext>
                  </a:extLst>
                </p:cNvPr>
                <p:cNvSpPr txBox="1"/>
                <p:nvPr/>
              </p:nvSpPr>
              <p:spPr>
                <a:xfrm>
                  <a:off x="1419065" y="3423656"/>
                  <a:ext cx="13660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dirty="0">
                      <a:solidFill>
                        <a:schemeClr val="bg1">
                          <a:lumMod val="50000"/>
                        </a:schemeClr>
                      </a:solidFill>
                    </a:rPr>
                    <a:t>Onedata</a:t>
                  </a:r>
                </a:p>
              </p:txBody>
            </p:sp>
            <p:sp>
              <p:nvSpPr>
                <p:cNvPr id="57" name="Down Arrow 56">
                  <a:extLst>
                    <a:ext uri="{FF2B5EF4-FFF2-40B4-BE49-F238E27FC236}">
                      <a16:creationId xmlns:a16="http://schemas.microsoft.com/office/drawing/2014/main" id="{4A74C26A-2ACE-6F44-B502-C4AF698009CF}"/>
                    </a:ext>
                  </a:extLst>
                </p:cNvPr>
                <p:cNvSpPr/>
                <p:nvPr/>
              </p:nvSpPr>
              <p:spPr>
                <a:xfrm>
                  <a:off x="1861627" y="4062541"/>
                  <a:ext cx="429287" cy="571930"/>
                </a:xfrm>
                <a:prstGeom prst="downArrow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2C5956D-A2EE-CE4C-BCA9-F96B7C124380}"/>
                </a:ext>
              </a:extLst>
            </p:cNvPr>
            <p:cNvSpPr txBox="1"/>
            <p:nvPr/>
          </p:nvSpPr>
          <p:spPr>
            <a:xfrm>
              <a:off x="2997299" y="2841456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accent4">
                      <a:lumMod val="75000"/>
                    </a:schemeClr>
                  </a:solidFill>
                </a:rPr>
                <a:t>CDMI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8C09F4-0C4B-9646-AB51-D10DE7FBA465}"/>
              </a:ext>
            </a:extLst>
          </p:cNvPr>
          <p:cNvGrpSpPr/>
          <p:nvPr/>
        </p:nvGrpSpPr>
        <p:grpSpPr>
          <a:xfrm>
            <a:off x="7553399" y="1012152"/>
            <a:ext cx="2088324" cy="2216409"/>
            <a:chOff x="7553399" y="1012152"/>
            <a:chExt cx="2088324" cy="221640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0A88CD-0C7F-5A41-8098-63F7C733D86E}"/>
                </a:ext>
              </a:extLst>
            </p:cNvPr>
            <p:cNvGrpSpPr/>
            <p:nvPr/>
          </p:nvGrpSpPr>
          <p:grpSpPr>
            <a:xfrm>
              <a:off x="7553399" y="1012152"/>
              <a:ext cx="1879455" cy="2216409"/>
              <a:chOff x="7553399" y="1012152"/>
              <a:chExt cx="1879455" cy="2216409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BF5EC618-9717-AC41-878E-50713DB7FBCF}"/>
                  </a:ext>
                </a:extLst>
              </p:cNvPr>
              <p:cNvSpPr txBox="1"/>
              <p:nvPr/>
            </p:nvSpPr>
            <p:spPr>
              <a:xfrm>
                <a:off x="7603075" y="1043983"/>
                <a:ext cx="15061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ED7D31"/>
                    </a:solidFill>
                  </a:rPr>
                  <a:t>CDMI Tools</a:t>
                </a:r>
              </a:p>
            </p:txBody>
          </p:sp>
          <p:sp>
            <p:nvSpPr>
              <p:cNvPr id="205" name="Down Arrow 204">
                <a:extLst>
                  <a:ext uri="{FF2B5EF4-FFF2-40B4-BE49-F238E27FC236}">
                    <a16:creationId xmlns:a16="http://schemas.microsoft.com/office/drawing/2014/main" id="{5530C9DA-0B7F-854E-96E1-3ECDBD26F0FC}"/>
                  </a:ext>
                </a:extLst>
              </p:cNvPr>
              <p:cNvSpPr/>
              <p:nvPr/>
            </p:nvSpPr>
            <p:spPr>
              <a:xfrm>
                <a:off x="8313206" y="1863893"/>
                <a:ext cx="429287" cy="1364668"/>
              </a:xfrm>
              <a:prstGeom prst="down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4633843A-0C17-134C-B727-8A3E6248DF0D}"/>
                  </a:ext>
                </a:extLst>
              </p:cNvPr>
              <p:cNvSpPr txBox="1"/>
              <p:nvPr/>
            </p:nvSpPr>
            <p:spPr>
              <a:xfrm>
                <a:off x="7634042" y="1396325"/>
                <a:ext cx="15520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bg1">
                        <a:lumMod val="50000"/>
                      </a:schemeClr>
                    </a:solidFill>
                  </a:rPr>
                  <a:t>INDIGO-DC</a:t>
                </a:r>
              </a:p>
            </p:txBody>
          </p:sp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CB172F67-B85A-9947-B05B-4E621A284317}"/>
                  </a:ext>
                </a:extLst>
              </p:cNvPr>
              <p:cNvSpPr/>
              <p:nvPr/>
            </p:nvSpPr>
            <p:spPr>
              <a:xfrm>
                <a:off x="7553399" y="1012152"/>
                <a:ext cx="1879455" cy="836650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6B6CE9B-06B6-4144-A639-745789EFE333}"/>
                </a:ext>
              </a:extLst>
            </p:cNvPr>
            <p:cNvSpPr txBox="1"/>
            <p:nvPr/>
          </p:nvSpPr>
          <p:spPr>
            <a:xfrm>
              <a:off x="8669982" y="2234680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accent4">
                      <a:lumMod val="75000"/>
                    </a:schemeClr>
                  </a:solidFill>
                </a:rPr>
                <a:t>CDMI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61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"/>
    </mc:Choice>
    <mc:Fallback xmlns="">
      <p:transition spd="slow" advTm="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017C-51BF-B348-B492-549CEC2F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Caching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3035-C961-134C-B05E-DDE7B3B7F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6" y="1162108"/>
            <a:ext cx="10759793" cy="4785399"/>
          </a:xfrm>
        </p:spPr>
        <p:txBody>
          <a:bodyPr>
            <a:normAutofit/>
          </a:bodyPr>
          <a:lstStyle/>
          <a:p>
            <a:r>
              <a:rPr lang="en-GB" dirty="0"/>
              <a:t>Caching, depending on the use case, can significantly reduce performance degradation due to network latency.</a:t>
            </a:r>
          </a:p>
          <a:p>
            <a:r>
              <a:rPr lang="en-GB" dirty="0"/>
              <a:t>Why do we need different caching systems?</a:t>
            </a:r>
          </a:p>
          <a:p>
            <a:pPr lvl="1"/>
            <a:r>
              <a:rPr lang="en-GB" dirty="0"/>
              <a:t>Caching is infrastructure and application dependent.</a:t>
            </a:r>
          </a:p>
          <a:p>
            <a:pPr lvl="1"/>
            <a:r>
              <a:rPr lang="en-GB" dirty="0"/>
              <a:t>Available cache systems:</a:t>
            </a:r>
          </a:p>
          <a:p>
            <a:pPr lvl="2"/>
            <a:r>
              <a:rPr lang="en-GB" dirty="0"/>
              <a:t>Managed secondary storage and cache</a:t>
            </a:r>
          </a:p>
          <a:p>
            <a:pPr lvl="2"/>
            <a:r>
              <a:rPr lang="en-GB" dirty="0"/>
              <a:t>Unmanaged cache.</a:t>
            </a:r>
          </a:p>
          <a:p>
            <a:r>
              <a:rPr lang="en-GB" dirty="0"/>
              <a:t>Currently we provide three scenarios</a:t>
            </a:r>
          </a:p>
          <a:p>
            <a:pPr lvl="1"/>
            <a:r>
              <a:rPr lang="en-GB" dirty="0"/>
              <a:t>EOS with </a:t>
            </a:r>
            <a:r>
              <a:rPr lang="en-GB" dirty="0" err="1"/>
              <a:t>XCache</a:t>
            </a:r>
            <a:endParaRPr lang="en-GB" dirty="0"/>
          </a:p>
          <a:p>
            <a:pPr lvl="1"/>
            <a:r>
              <a:rPr lang="en-GB" dirty="0"/>
              <a:t>INFN National Cache, using </a:t>
            </a:r>
            <a:r>
              <a:rPr lang="en-GB" dirty="0" err="1"/>
              <a:t>XCache</a:t>
            </a:r>
            <a:endParaRPr lang="en-GB" dirty="0"/>
          </a:p>
          <a:p>
            <a:pPr lvl="1"/>
            <a:r>
              <a:rPr lang="en-GB" dirty="0" err="1"/>
              <a:t>dCache</a:t>
            </a:r>
            <a:r>
              <a:rPr lang="en-GB" dirty="0"/>
              <a:t> distributed cache. (Part of the WLCG DOMA group)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F475-8AC8-A048-B832-F224E1AB6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0DA6-BD24-BD44-B8C4-6CAD7472D774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4DF5B-A568-3A42-B55C-AA177FAD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eXtreme-DataCloud</a:t>
            </a:r>
            <a:r>
              <a:rPr lang="en-US" dirty="0"/>
              <a:t> 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6D50C-1E78-DB4E-930D-2B58075EC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32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5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9"/>
    </mc:Choice>
    <mc:Fallback xmlns="">
      <p:transition spd="slow" advTm="7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5C75B12-7D93-EF4B-93D1-8DE799533D2F}"/>
              </a:ext>
            </a:extLst>
          </p:cNvPr>
          <p:cNvGrpSpPr/>
          <p:nvPr/>
        </p:nvGrpSpPr>
        <p:grpSpPr>
          <a:xfrm>
            <a:off x="5882160" y="1636574"/>
            <a:ext cx="2055118" cy="3760106"/>
            <a:chOff x="5882160" y="1636574"/>
            <a:chExt cx="2055118" cy="376010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21975D4-0861-7E48-8483-76FFB33CAB9F}"/>
                </a:ext>
              </a:extLst>
            </p:cNvPr>
            <p:cNvSpPr/>
            <p:nvPr/>
          </p:nvSpPr>
          <p:spPr>
            <a:xfrm>
              <a:off x="5882160" y="1636574"/>
              <a:ext cx="2055118" cy="3760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1A0C7F-3C70-4C40-97B5-59E46BDB8046}"/>
                </a:ext>
              </a:extLst>
            </p:cNvPr>
            <p:cNvSpPr txBox="1"/>
            <p:nvPr/>
          </p:nvSpPr>
          <p:spPr>
            <a:xfrm>
              <a:off x="6176217" y="1828051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ED7D31"/>
                  </a:solidFill>
                </a:rPr>
                <a:t>Cache</a:t>
              </a:r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CC9404B6-84ED-3240-968F-2DC130252FFA}"/>
                </a:ext>
              </a:extLst>
            </p:cNvPr>
            <p:cNvSpPr/>
            <p:nvPr/>
          </p:nvSpPr>
          <p:spPr>
            <a:xfrm>
              <a:off x="6044429" y="2714250"/>
              <a:ext cx="621978" cy="641455"/>
            </a:xfrm>
            <a:prstGeom prst="can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7D31"/>
                </a:solidFill>
              </a:endParaRPr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03B47AF5-959D-784F-B061-DF500B6F6406}"/>
                </a:ext>
              </a:extLst>
            </p:cNvPr>
            <p:cNvSpPr/>
            <p:nvPr/>
          </p:nvSpPr>
          <p:spPr>
            <a:xfrm>
              <a:off x="6952718" y="2761909"/>
              <a:ext cx="712843" cy="579348"/>
            </a:xfrm>
            <a:prstGeom prst="cub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A4B37F-B811-0D44-920E-2DDF5B469F5D}"/>
              </a:ext>
            </a:extLst>
          </p:cNvPr>
          <p:cNvGrpSpPr/>
          <p:nvPr/>
        </p:nvGrpSpPr>
        <p:grpSpPr>
          <a:xfrm>
            <a:off x="3593842" y="1636574"/>
            <a:ext cx="2055118" cy="3760106"/>
            <a:chOff x="3593842" y="1636574"/>
            <a:chExt cx="2055118" cy="376010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1EDB977-BF2E-9641-9D5F-2B8EF36D0761}"/>
                </a:ext>
              </a:extLst>
            </p:cNvPr>
            <p:cNvSpPr/>
            <p:nvPr/>
          </p:nvSpPr>
          <p:spPr>
            <a:xfrm>
              <a:off x="3593842" y="1636574"/>
              <a:ext cx="2055118" cy="3760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A6047D-97D0-0241-B9C0-29B21323CADA}"/>
                </a:ext>
              </a:extLst>
            </p:cNvPr>
            <p:cNvSpPr txBox="1"/>
            <p:nvPr/>
          </p:nvSpPr>
          <p:spPr>
            <a:xfrm>
              <a:off x="3811173" y="1828053"/>
              <a:ext cx="1657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ED7D31"/>
                  </a:solidFill>
                </a:rPr>
                <a:t>Secondary</a:t>
              </a:r>
            </a:p>
          </p:txBody>
        </p:sp>
        <p:sp>
          <p:nvSpPr>
            <p:cNvPr id="28" name="Can 27">
              <a:extLst>
                <a:ext uri="{FF2B5EF4-FFF2-40B4-BE49-F238E27FC236}">
                  <a16:creationId xmlns:a16="http://schemas.microsoft.com/office/drawing/2014/main" id="{3C91FF3C-244A-4F49-A87F-CB0225483F1F}"/>
                </a:ext>
              </a:extLst>
            </p:cNvPr>
            <p:cNvSpPr/>
            <p:nvPr/>
          </p:nvSpPr>
          <p:spPr>
            <a:xfrm>
              <a:off x="4665869" y="4213757"/>
              <a:ext cx="621978" cy="64145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2B42EE5B-3E9F-074E-A6EF-B462CC3217E7}"/>
                </a:ext>
              </a:extLst>
            </p:cNvPr>
            <p:cNvSpPr/>
            <p:nvPr/>
          </p:nvSpPr>
          <p:spPr>
            <a:xfrm>
              <a:off x="4663641" y="2714250"/>
              <a:ext cx="621978" cy="64145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1BBF9C41-D56B-7A42-B911-AF1199A08A6C}"/>
                </a:ext>
              </a:extLst>
            </p:cNvPr>
            <p:cNvSpPr/>
            <p:nvPr/>
          </p:nvSpPr>
          <p:spPr>
            <a:xfrm>
              <a:off x="3793639" y="4298600"/>
              <a:ext cx="643713" cy="49459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1666F673-5BB8-1C4A-A44F-F17699085A9C}"/>
                </a:ext>
              </a:extLst>
            </p:cNvPr>
            <p:cNvSpPr/>
            <p:nvPr/>
          </p:nvSpPr>
          <p:spPr>
            <a:xfrm>
              <a:off x="3814332" y="2785746"/>
              <a:ext cx="643713" cy="49459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4EF125-A71A-0A4B-9EF9-BAEB9D6E6D32}"/>
              </a:ext>
            </a:extLst>
          </p:cNvPr>
          <p:cNvGrpSpPr/>
          <p:nvPr/>
        </p:nvGrpSpPr>
        <p:grpSpPr>
          <a:xfrm>
            <a:off x="1305524" y="1636574"/>
            <a:ext cx="2055118" cy="3760106"/>
            <a:chOff x="1305524" y="1636574"/>
            <a:chExt cx="2055118" cy="376010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36551E4-3AC2-6C43-BE57-4F63AFB464A9}"/>
                </a:ext>
              </a:extLst>
            </p:cNvPr>
            <p:cNvSpPr/>
            <p:nvPr/>
          </p:nvSpPr>
          <p:spPr>
            <a:xfrm>
              <a:off x="1305524" y="1636574"/>
              <a:ext cx="2055118" cy="37601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017875-3079-4F45-A241-0549B44DD17A}"/>
                </a:ext>
              </a:extLst>
            </p:cNvPr>
            <p:cNvSpPr txBox="1"/>
            <p:nvPr/>
          </p:nvSpPr>
          <p:spPr>
            <a:xfrm>
              <a:off x="1691471" y="1828053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ED7D31"/>
                  </a:solidFill>
                </a:rPr>
                <a:t>Primary</a:t>
              </a:r>
            </a:p>
          </p:txBody>
        </p:sp>
        <p:sp>
          <p:nvSpPr>
            <p:cNvPr id="26" name="Can 25">
              <a:extLst>
                <a:ext uri="{FF2B5EF4-FFF2-40B4-BE49-F238E27FC236}">
                  <a16:creationId xmlns:a16="http://schemas.microsoft.com/office/drawing/2014/main" id="{16C613E7-0B48-C340-BDA7-52D5CD721EB1}"/>
                </a:ext>
              </a:extLst>
            </p:cNvPr>
            <p:cNvSpPr/>
            <p:nvPr/>
          </p:nvSpPr>
          <p:spPr>
            <a:xfrm>
              <a:off x="1599532" y="2668904"/>
              <a:ext cx="621978" cy="64145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Can 26">
              <a:extLst>
                <a:ext uri="{FF2B5EF4-FFF2-40B4-BE49-F238E27FC236}">
                  <a16:creationId xmlns:a16="http://schemas.microsoft.com/office/drawing/2014/main" id="{06D366DD-2341-914E-A1B7-116B401E9F60}"/>
                </a:ext>
              </a:extLst>
            </p:cNvPr>
            <p:cNvSpPr/>
            <p:nvPr/>
          </p:nvSpPr>
          <p:spPr>
            <a:xfrm>
              <a:off x="1953407" y="4213757"/>
              <a:ext cx="621978" cy="641455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Sequential Access Storage 32">
              <a:extLst>
                <a:ext uri="{FF2B5EF4-FFF2-40B4-BE49-F238E27FC236}">
                  <a16:creationId xmlns:a16="http://schemas.microsoft.com/office/drawing/2014/main" id="{DBB856D3-4E6F-994B-AFCF-A7A324C558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8848" y="2650097"/>
              <a:ext cx="741292" cy="741292"/>
            </a:xfrm>
            <a:prstGeom prst="flowChartMagneticTa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F71BCA-2B99-8F47-B93F-D6474E7E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XDC Cache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7AF87-CD09-7C40-B420-10546113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634D-0723-084D-AAA8-460AA9E403A9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A541-AC50-284C-8AFD-C557FDCC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0269B-1CD9-CD43-BCD3-D08CC420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72152-BD01-2849-B913-403A5B293DD7}"/>
              </a:ext>
            </a:extLst>
          </p:cNvPr>
          <p:cNvSpPr txBox="1"/>
          <p:nvPr/>
        </p:nvSpPr>
        <p:spPr>
          <a:xfrm>
            <a:off x="2919903" y="859907"/>
            <a:ext cx="344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62C7E"/>
                </a:solidFill>
              </a:rPr>
              <a:t>Managed Storage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6EE00-015F-3646-BE4D-946FDAE3EE30}"/>
              </a:ext>
            </a:extLst>
          </p:cNvPr>
          <p:cNvSpPr txBox="1"/>
          <p:nvPr/>
        </p:nvSpPr>
        <p:spPr>
          <a:xfrm>
            <a:off x="8529222" y="859906"/>
            <a:ext cx="241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62C7E"/>
                </a:solidFill>
              </a:rPr>
              <a:t>Unmanaged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7DC5CDF-98A2-744F-A5FB-A95DB11A9703}"/>
              </a:ext>
            </a:extLst>
          </p:cNvPr>
          <p:cNvSpPr/>
          <p:nvPr/>
        </p:nvSpPr>
        <p:spPr>
          <a:xfrm>
            <a:off x="292012" y="2403312"/>
            <a:ext cx="8117202" cy="1270608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69" descr="bird-dcache-title.png">
            <a:extLst>
              <a:ext uri="{FF2B5EF4-FFF2-40B4-BE49-F238E27FC236}">
                <a16:creationId xmlns:a16="http://schemas.microsoft.com/office/drawing/2014/main" id="{0A532AD3-3D8C-3449-8413-54D04EE191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6278" y="2514997"/>
            <a:ext cx="990984" cy="112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DDDCB3B-7569-6448-8DC0-9AF3EE34626F}"/>
              </a:ext>
            </a:extLst>
          </p:cNvPr>
          <p:cNvSpPr/>
          <p:nvPr/>
        </p:nvSpPr>
        <p:spPr>
          <a:xfrm>
            <a:off x="259354" y="3899996"/>
            <a:ext cx="5504632" cy="1270608"/>
          </a:xfrm>
          <a:prstGeom prst="round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5CECC8-145A-0E47-8321-F114CE78B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1" y="4008795"/>
            <a:ext cx="880330" cy="10159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6EBCB02-EE51-354D-95AB-ED31F716CA4A}"/>
              </a:ext>
            </a:extLst>
          </p:cNvPr>
          <p:cNvGrpSpPr/>
          <p:nvPr/>
        </p:nvGrpSpPr>
        <p:grpSpPr>
          <a:xfrm>
            <a:off x="8890150" y="1636574"/>
            <a:ext cx="2055118" cy="3760106"/>
            <a:chOff x="8890150" y="1636574"/>
            <a:chExt cx="2055118" cy="37601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42E6BD-AF4C-374E-AC22-BB0036D3E7A5}"/>
                </a:ext>
              </a:extLst>
            </p:cNvPr>
            <p:cNvGrpSpPr/>
            <p:nvPr/>
          </p:nvGrpSpPr>
          <p:grpSpPr>
            <a:xfrm>
              <a:off x="8890150" y="1636574"/>
              <a:ext cx="2055118" cy="3760106"/>
              <a:chOff x="8890150" y="1636574"/>
              <a:chExt cx="2055118" cy="3760106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B88D5EB6-9C6A-0546-9EA4-7563D56C7B51}"/>
                  </a:ext>
                </a:extLst>
              </p:cNvPr>
              <p:cNvSpPr/>
              <p:nvPr/>
            </p:nvSpPr>
            <p:spPr>
              <a:xfrm>
                <a:off x="8890150" y="1636574"/>
                <a:ext cx="2055118" cy="376010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20CAB9-D280-FD49-AF8C-35C70888268B}"/>
                  </a:ext>
                </a:extLst>
              </p:cNvPr>
              <p:cNvSpPr txBox="1"/>
              <p:nvPr/>
            </p:nvSpPr>
            <p:spPr>
              <a:xfrm>
                <a:off x="9335309" y="1828051"/>
                <a:ext cx="1075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ED7D31"/>
                    </a:solidFill>
                  </a:rPr>
                  <a:t>Cache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81D0D341-84CE-6F41-98CD-976180178F60}"/>
                  </a:ext>
                </a:extLst>
              </p:cNvPr>
              <p:cNvSpPr/>
              <p:nvPr/>
            </p:nvSpPr>
            <p:spPr>
              <a:xfrm>
                <a:off x="9198798" y="2370654"/>
                <a:ext cx="1523266" cy="2799949"/>
              </a:xfrm>
              <a:prstGeom prst="roundRect">
                <a:avLst/>
              </a:pr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C8EE73-8072-244C-922C-67F485878538}"/>
                  </a:ext>
                </a:extLst>
              </p:cNvPr>
              <p:cNvSpPr txBox="1"/>
              <p:nvPr/>
            </p:nvSpPr>
            <p:spPr>
              <a:xfrm>
                <a:off x="9277149" y="2562590"/>
                <a:ext cx="1281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err="1">
                    <a:solidFill>
                      <a:srgbClr val="062C7E"/>
                    </a:solidFill>
                  </a:rPr>
                  <a:t>XCache</a:t>
                </a:r>
                <a:endParaRPr lang="en-GB" sz="2400" dirty="0">
                  <a:solidFill>
                    <a:srgbClr val="062C7E"/>
                  </a:solidFill>
                </a:endParaRPr>
              </a:p>
            </p:txBody>
          </p:sp>
        </p:grpSp>
        <p:sp>
          <p:nvSpPr>
            <p:cNvPr id="32" name="Can 31">
              <a:extLst>
                <a:ext uri="{FF2B5EF4-FFF2-40B4-BE49-F238E27FC236}">
                  <a16:creationId xmlns:a16="http://schemas.microsoft.com/office/drawing/2014/main" id="{6A46ACFC-8ED1-CE42-B5AA-D2DD006B16CD}"/>
                </a:ext>
              </a:extLst>
            </p:cNvPr>
            <p:cNvSpPr/>
            <p:nvPr/>
          </p:nvSpPr>
          <p:spPr>
            <a:xfrm>
              <a:off x="9606720" y="3258541"/>
              <a:ext cx="621978" cy="641455"/>
            </a:xfrm>
            <a:prstGeom prst="can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ED7D31"/>
                </a:solidFill>
              </a:endParaRPr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3370F048-D411-D14C-939E-74C358B6CDB0}"/>
                </a:ext>
              </a:extLst>
            </p:cNvPr>
            <p:cNvSpPr/>
            <p:nvPr/>
          </p:nvSpPr>
          <p:spPr>
            <a:xfrm>
              <a:off x="9606720" y="4227084"/>
              <a:ext cx="712843" cy="579348"/>
            </a:xfrm>
            <a:prstGeom prst="cub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Right Brace 37">
            <a:extLst>
              <a:ext uri="{FF2B5EF4-FFF2-40B4-BE49-F238E27FC236}">
                <a16:creationId xmlns:a16="http://schemas.microsoft.com/office/drawing/2014/main" id="{BA10A38A-B7CC-9841-9CCA-087DC7012AD2}"/>
              </a:ext>
            </a:extLst>
          </p:cNvPr>
          <p:cNvSpPr/>
          <p:nvPr/>
        </p:nvSpPr>
        <p:spPr>
          <a:xfrm>
            <a:off x="8279430" y="2022107"/>
            <a:ext cx="673322" cy="3148496"/>
          </a:xfrm>
          <a:prstGeom prst="rightBrace">
            <a:avLst/>
          </a:prstGeom>
          <a:ln w="508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2B1C55-95E6-6144-A435-F26D9E3B4838}"/>
              </a:ext>
            </a:extLst>
          </p:cNvPr>
          <p:cNvGrpSpPr/>
          <p:nvPr/>
        </p:nvGrpSpPr>
        <p:grpSpPr>
          <a:xfrm>
            <a:off x="2821409" y="5325941"/>
            <a:ext cx="1294086" cy="932118"/>
            <a:chOff x="2821409" y="5325941"/>
            <a:chExt cx="1294086" cy="932118"/>
          </a:xfrm>
        </p:grpSpPr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4DEEEB6A-CC02-4240-B3F7-7C99B1C11124}"/>
                </a:ext>
              </a:extLst>
            </p:cNvPr>
            <p:cNvSpPr/>
            <p:nvPr/>
          </p:nvSpPr>
          <p:spPr>
            <a:xfrm>
              <a:off x="2911200" y="5325941"/>
              <a:ext cx="1204295" cy="469343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066A60-CF28-A043-AC63-81CA7711F760}"/>
                </a:ext>
              </a:extLst>
            </p:cNvPr>
            <p:cNvSpPr txBox="1"/>
            <p:nvPr/>
          </p:nvSpPr>
          <p:spPr>
            <a:xfrm>
              <a:off x="2821409" y="5796394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</a:rPr>
                <a:t>&gt; 10 </a:t>
              </a:r>
              <a:r>
                <a:rPr lang="en-GB" sz="2400" dirty="0" err="1">
                  <a:solidFill>
                    <a:srgbClr val="00B050"/>
                  </a:solidFill>
                </a:rPr>
                <a:t>ms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CF55BB-2504-4842-9852-8D4D9681D59B}"/>
              </a:ext>
            </a:extLst>
          </p:cNvPr>
          <p:cNvGrpSpPr/>
          <p:nvPr/>
        </p:nvGrpSpPr>
        <p:grpSpPr>
          <a:xfrm>
            <a:off x="5020643" y="5319705"/>
            <a:ext cx="1646605" cy="938354"/>
            <a:chOff x="5020643" y="5319705"/>
            <a:chExt cx="1646605" cy="938354"/>
          </a:xfrm>
        </p:grpSpPr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D4D8BF58-6F34-134E-BAB6-F9F9EF024976}"/>
                </a:ext>
              </a:extLst>
            </p:cNvPr>
            <p:cNvSpPr/>
            <p:nvPr/>
          </p:nvSpPr>
          <p:spPr>
            <a:xfrm>
              <a:off x="5169836" y="5319705"/>
              <a:ext cx="1204295" cy="469343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077E1F-5CFD-E64E-B5D6-1EC63E888807}"/>
                </a:ext>
              </a:extLst>
            </p:cNvPr>
            <p:cNvSpPr txBox="1"/>
            <p:nvPr/>
          </p:nvSpPr>
          <p:spPr>
            <a:xfrm>
              <a:off x="5020643" y="5796394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</a:rPr>
                <a:t>&gt; 10++ </a:t>
              </a:r>
              <a:r>
                <a:rPr lang="en-GB" sz="2400" dirty="0" err="1">
                  <a:solidFill>
                    <a:srgbClr val="00B050"/>
                  </a:solidFill>
                </a:rPr>
                <a:t>ms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DC9219-09B0-6649-BB1E-A858C615D5FF}"/>
              </a:ext>
            </a:extLst>
          </p:cNvPr>
          <p:cNvGrpSpPr/>
          <p:nvPr/>
        </p:nvGrpSpPr>
        <p:grpSpPr>
          <a:xfrm>
            <a:off x="7607847" y="5309581"/>
            <a:ext cx="1646605" cy="951494"/>
            <a:chOff x="7607847" y="5309581"/>
            <a:chExt cx="1646605" cy="951494"/>
          </a:xfrm>
        </p:grpSpPr>
        <p:sp>
          <p:nvSpPr>
            <p:cNvPr id="41" name="Triangle 40">
              <a:extLst>
                <a:ext uri="{FF2B5EF4-FFF2-40B4-BE49-F238E27FC236}">
                  <a16:creationId xmlns:a16="http://schemas.microsoft.com/office/drawing/2014/main" id="{B6956B5D-8455-4941-9249-52B98175C142}"/>
                </a:ext>
              </a:extLst>
            </p:cNvPr>
            <p:cNvSpPr/>
            <p:nvPr/>
          </p:nvSpPr>
          <p:spPr>
            <a:xfrm>
              <a:off x="7816066" y="5309581"/>
              <a:ext cx="1204295" cy="469343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A9E52A-86F9-4B40-A21A-0FA33B7004E2}"/>
                </a:ext>
              </a:extLst>
            </p:cNvPr>
            <p:cNvSpPr txBox="1"/>
            <p:nvPr/>
          </p:nvSpPr>
          <p:spPr>
            <a:xfrm>
              <a:off x="7607847" y="5799410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B050"/>
                  </a:solidFill>
                </a:rPr>
                <a:t>&gt; 10++ </a:t>
              </a:r>
              <a:r>
                <a:rPr lang="en-GB" sz="2400" dirty="0" err="1">
                  <a:solidFill>
                    <a:srgbClr val="00B050"/>
                  </a:solidFill>
                </a:rPr>
                <a:t>ms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2AC3C5-50FE-1E4C-990B-CEA258900322}"/>
              </a:ext>
            </a:extLst>
          </p:cNvPr>
          <p:cNvSpPr txBox="1"/>
          <p:nvPr/>
        </p:nvSpPr>
        <p:spPr>
          <a:xfrm>
            <a:off x="283173" y="5772719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Network Latency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2FB4D85A-2DB1-F24E-B9C1-5C2369EA8FDD}"/>
              </a:ext>
            </a:extLst>
          </p:cNvPr>
          <p:cNvSpPr/>
          <p:nvPr/>
        </p:nvSpPr>
        <p:spPr>
          <a:xfrm>
            <a:off x="11129986" y="3258532"/>
            <a:ext cx="838200" cy="750254"/>
          </a:xfrm>
          <a:prstGeom prst="rightArrow">
            <a:avLst/>
          </a:prstGeom>
          <a:solidFill>
            <a:srgbClr val="ED7D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6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29"/>
    </mc:Choice>
    <mc:Fallback xmlns="">
      <p:transition spd="slow" advTm="9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27540-0F88-0C4C-8B56-D4DAF67A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94" y="125736"/>
            <a:ext cx="9994557" cy="815975"/>
          </a:xfrm>
        </p:spPr>
        <p:txBody>
          <a:bodyPr/>
          <a:lstStyle/>
          <a:p>
            <a:r>
              <a:rPr lang="en-GB" dirty="0"/>
              <a:t>Cache Demos (</a:t>
            </a:r>
            <a:r>
              <a:rPr lang="en-GB" dirty="0" err="1"/>
              <a:t>XCache</a:t>
            </a:r>
            <a:r>
              <a:rPr lang="en-GB" dirty="0"/>
              <a:t> Deployment)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A3832-0386-504C-B54E-723E4FB3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DBEE-2084-7246-ACD8-1D10298D812E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99410-CFF2-094E-AFD1-B0BB2514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3194D-44E0-FB4B-AFFF-18B59E0B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34</a:t>
            </a:fld>
            <a:endParaRPr lang="it-IT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F12DC12-7E25-1348-AD10-42611475388E}"/>
              </a:ext>
            </a:extLst>
          </p:cNvPr>
          <p:cNvCxnSpPr/>
          <p:nvPr/>
        </p:nvCxnSpPr>
        <p:spPr>
          <a:xfrm>
            <a:off x="5927271" y="1436914"/>
            <a:ext cx="0" cy="4620986"/>
          </a:xfrm>
          <a:prstGeom prst="line">
            <a:avLst/>
          </a:prstGeom>
          <a:ln w="63500">
            <a:solidFill>
              <a:srgbClr val="062C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B173D-4B35-D24A-967E-D75ABC4FD448}"/>
              </a:ext>
            </a:extLst>
          </p:cNvPr>
          <p:cNvGrpSpPr/>
          <p:nvPr/>
        </p:nvGrpSpPr>
        <p:grpSpPr>
          <a:xfrm>
            <a:off x="196814" y="1109153"/>
            <a:ext cx="4941589" cy="3804048"/>
            <a:chOff x="196814" y="1109153"/>
            <a:chExt cx="4941589" cy="38040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BA9CE4-5695-2B48-A0FD-439FE13C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14" y="2520800"/>
              <a:ext cx="1585644" cy="182987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A91DCB-CE47-8344-AE44-7A71B4243225}"/>
                </a:ext>
              </a:extLst>
            </p:cNvPr>
            <p:cNvSpPr txBox="1"/>
            <p:nvPr/>
          </p:nvSpPr>
          <p:spPr>
            <a:xfrm>
              <a:off x="1486785" y="1109153"/>
              <a:ext cx="34211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ED7D31"/>
                  </a:solidFill>
                </a:rPr>
                <a:t>EOS and </a:t>
              </a:r>
              <a:r>
                <a:rPr lang="en-GB" sz="3200" dirty="0" err="1">
                  <a:solidFill>
                    <a:srgbClr val="ED7D31"/>
                  </a:solidFill>
                </a:rPr>
                <a:t>XCache</a:t>
              </a:r>
              <a:endParaRPr lang="en-GB" sz="3200" dirty="0">
                <a:solidFill>
                  <a:srgbClr val="ED7D31"/>
                </a:solidFill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C83038C-0CDD-7D4D-AB74-79ECD2D91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036" y="2443807"/>
              <a:ext cx="1416367" cy="203167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C7B715A-C11B-C848-807E-78CF9346F587}"/>
                </a:ext>
              </a:extLst>
            </p:cNvPr>
            <p:cNvSpPr txBox="1"/>
            <p:nvPr/>
          </p:nvSpPr>
          <p:spPr>
            <a:xfrm>
              <a:off x="434894" y="4328426"/>
              <a:ext cx="10518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ED7D31"/>
                  </a:solidFill>
                </a:rPr>
                <a:t>EOS</a:t>
              </a:r>
            </a:p>
          </p:txBody>
        </p:sp>
        <p:sp>
          <p:nvSpPr>
            <p:cNvPr id="49" name="Left Arrow 48">
              <a:extLst>
                <a:ext uri="{FF2B5EF4-FFF2-40B4-BE49-F238E27FC236}">
                  <a16:creationId xmlns:a16="http://schemas.microsoft.com/office/drawing/2014/main" id="{A262EB8A-A417-7944-A44F-839D5FD38237}"/>
                </a:ext>
              </a:extLst>
            </p:cNvPr>
            <p:cNvSpPr/>
            <p:nvPr/>
          </p:nvSpPr>
          <p:spPr>
            <a:xfrm rot="10800000">
              <a:off x="1886678" y="3161404"/>
              <a:ext cx="1672109" cy="586003"/>
            </a:xfrm>
            <a:prstGeom prst="leftArrow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Can 42">
              <a:extLst>
                <a:ext uri="{FF2B5EF4-FFF2-40B4-BE49-F238E27FC236}">
                  <a16:creationId xmlns:a16="http://schemas.microsoft.com/office/drawing/2014/main" id="{7D3818D7-8778-A246-9607-2E4DBFC83F14}"/>
                </a:ext>
              </a:extLst>
            </p:cNvPr>
            <p:cNvSpPr/>
            <p:nvPr/>
          </p:nvSpPr>
          <p:spPr>
            <a:xfrm>
              <a:off x="2155896" y="2912884"/>
              <a:ext cx="934376" cy="1008449"/>
            </a:xfrm>
            <a:prstGeom prst="can">
              <a:avLst/>
            </a:prstGeom>
            <a:gradFill flip="none" rotWithShape="1">
              <a:gsLst>
                <a:gs pos="0">
                  <a:srgbClr val="ED7D31"/>
                </a:gs>
                <a:gs pos="100000">
                  <a:srgbClr val="062C7E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D0C5F92-E2F7-2D4A-8737-FBC3B74AE420}"/>
                </a:ext>
              </a:extLst>
            </p:cNvPr>
            <p:cNvSpPr txBox="1"/>
            <p:nvPr/>
          </p:nvSpPr>
          <p:spPr>
            <a:xfrm>
              <a:off x="1705198" y="4277273"/>
              <a:ext cx="16434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ED7D31"/>
                  </a:solidFill>
                </a:rPr>
                <a:t>XCache</a:t>
              </a:r>
              <a:endParaRPr lang="en-GB" sz="3200" dirty="0">
                <a:solidFill>
                  <a:srgbClr val="ED7D3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3DEDC1-85AD-EC45-9F2F-3A6D4C183849}"/>
              </a:ext>
            </a:extLst>
          </p:cNvPr>
          <p:cNvGrpSpPr/>
          <p:nvPr/>
        </p:nvGrpSpPr>
        <p:grpSpPr>
          <a:xfrm>
            <a:off x="6157760" y="1114560"/>
            <a:ext cx="5629296" cy="5297767"/>
            <a:chOff x="6391897" y="1058583"/>
            <a:chExt cx="5629296" cy="52977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08DB79-B712-E24D-BD7A-7BF0DF022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891" y="1754011"/>
              <a:ext cx="3906909" cy="460233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633E23B-CC4B-4A43-A567-E3192B3FD13C}"/>
                </a:ext>
              </a:extLst>
            </p:cNvPr>
            <p:cNvGrpSpPr/>
            <p:nvPr/>
          </p:nvGrpSpPr>
          <p:grpSpPr>
            <a:xfrm>
              <a:off x="10017321" y="3573480"/>
              <a:ext cx="1856913" cy="1788639"/>
              <a:chOff x="10017321" y="3573480"/>
              <a:chExt cx="1856913" cy="178863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BF461D-2B23-BF49-AE5D-510D1EE76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17321" y="3573480"/>
                <a:ext cx="1788639" cy="17886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1">
                      <a:lumMod val="95000"/>
                      <a:alpha val="5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F4ED26D-6A1E-184D-A7B3-4B7677CBC9B8}"/>
                  </a:ext>
                </a:extLst>
              </p:cNvPr>
              <p:cNvSpPr txBox="1"/>
              <p:nvPr/>
            </p:nvSpPr>
            <p:spPr>
              <a:xfrm>
                <a:off x="11150959" y="4171059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62C7E"/>
                    </a:solidFill>
                  </a:rPr>
                  <a:t>BARI</a:t>
                </a:r>
              </a:p>
            </p:txBody>
          </p:sp>
          <p:sp>
            <p:nvSpPr>
              <p:cNvPr id="10" name="Can 9">
                <a:extLst>
                  <a:ext uri="{FF2B5EF4-FFF2-40B4-BE49-F238E27FC236}">
                    <a16:creationId xmlns:a16="http://schemas.microsoft.com/office/drawing/2014/main" id="{12FFD37F-9000-F240-AC85-8E2F4C69280E}"/>
                  </a:ext>
                </a:extLst>
              </p:cNvPr>
              <p:cNvSpPr/>
              <p:nvPr/>
            </p:nvSpPr>
            <p:spPr>
              <a:xfrm>
                <a:off x="10614170" y="4047933"/>
                <a:ext cx="536789" cy="615585"/>
              </a:xfrm>
              <a:prstGeom prst="can">
                <a:avLst/>
              </a:prstGeom>
              <a:gradFill flip="none" rotWithShape="1">
                <a:gsLst>
                  <a:gs pos="0">
                    <a:srgbClr val="ED7D31"/>
                  </a:gs>
                  <a:gs pos="100000">
                    <a:srgbClr val="062C7E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605BB8-EC6C-2346-A502-E192EC6647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0202" y="2333051"/>
              <a:ext cx="1781100" cy="17811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5000"/>
                  </a:schemeClr>
                </a:gs>
                <a:gs pos="100000">
                  <a:schemeClr val="bg1">
                    <a:lumMod val="95000"/>
                    <a:alpha val="5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91AB64-4D21-8C44-B651-73586D315AB5}"/>
                </a:ext>
              </a:extLst>
            </p:cNvPr>
            <p:cNvSpPr txBox="1"/>
            <p:nvPr/>
          </p:nvSpPr>
          <p:spPr>
            <a:xfrm>
              <a:off x="8892237" y="3501210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62C7E"/>
                  </a:solidFill>
                </a:rPr>
                <a:t>CNAF</a:t>
              </a:r>
            </a:p>
            <a:p>
              <a:r>
                <a:rPr lang="en-GB" dirty="0">
                  <a:solidFill>
                    <a:srgbClr val="062C7E"/>
                  </a:solidFill>
                </a:rPr>
                <a:t>Bologna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34345E-BA0E-5F48-B621-4DFCC10C061F}"/>
                </a:ext>
              </a:extLst>
            </p:cNvPr>
            <p:cNvSpPr txBox="1"/>
            <p:nvPr/>
          </p:nvSpPr>
          <p:spPr>
            <a:xfrm>
              <a:off x="6391897" y="1058583"/>
              <a:ext cx="5629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ED7D31"/>
                  </a:solidFill>
                </a:rPr>
                <a:t>Italian (INFN) National Cache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C7D6402-9F4D-9E46-8DF6-C57789E8E862}"/>
                </a:ext>
              </a:extLst>
            </p:cNvPr>
            <p:cNvGrpSpPr/>
            <p:nvPr/>
          </p:nvGrpSpPr>
          <p:grpSpPr>
            <a:xfrm>
              <a:off x="7908713" y="1931424"/>
              <a:ext cx="2073487" cy="1440000"/>
              <a:chOff x="7908713" y="1931424"/>
              <a:chExt cx="2073487" cy="1440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65CD71D-EB95-DB49-B95B-6991EE06E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42200" y="1931424"/>
                <a:ext cx="1440000" cy="14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65000"/>
                    </a:schemeClr>
                  </a:gs>
                  <a:gs pos="100000">
                    <a:schemeClr val="bg1">
                      <a:lumMod val="95000"/>
                      <a:alpha val="5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8699089-B8A1-1F45-8BF6-C1EFC7547162}"/>
                  </a:ext>
                </a:extLst>
              </p:cNvPr>
              <p:cNvSpPr txBox="1"/>
              <p:nvPr/>
            </p:nvSpPr>
            <p:spPr>
              <a:xfrm>
                <a:off x="7908713" y="2312432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err="1">
                    <a:solidFill>
                      <a:srgbClr val="062C7E"/>
                    </a:solidFill>
                  </a:rPr>
                  <a:t>Legnaro</a:t>
                </a:r>
                <a:endParaRPr lang="en-GB" dirty="0">
                  <a:solidFill>
                    <a:srgbClr val="062C7E"/>
                  </a:solidFill>
                </a:endParaRPr>
              </a:p>
            </p:txBody>
          </p:sp>
          <p:sp>
            <p:nvSpPr>
              <p:cNvPr id="9" name="Can 8">
                <a:extLst>
                  <a:ext uri="{FF2B5EF4-FFF2-40B4-BE49-F238E27FC236}">
                    <a16:creationId xmlns:a16="http://schemas.microsoft.com/office/drawing/2014/main" id="{165B80D3-7CE0-A049-B73F-577325E6E64B}"/>
                  </a:ext>
                </a:extLst>
              </p:cNvPr>
              <p:cNvSpPr/>
              <p:nvPr/>
            </p:nvSpPr>
            <p:spPr>
              <a:xfrm>
                <a:off x="8874087" y="2335564"/>
                <a:ext cx="506186" cy="620486"/>
              </a:xfrm>
              <a:prstGeom prst="can">
                <a:avLst/>
              </a:prstGeom>
              <a:gradFill flip="none" rotWithShape="1">
                <a:gsLst>
                  <a:gs pos="0">
                    <a:srgbClr val="ED7D31"/>
                  </a:gs>
                  <a:gs pos="100000">
                    <a:srgbClr val="062C7E"/>
                  </a:gs>
                </a:gsLst>
                <a:path path="rect">
                  <a:fillToRect l="100000" t="100000"/>
                </a:path>
                <a:tileRect r="-100000" b="-100000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Can 34">
              <a:extLst>
                <a:ext uri="{FF2B5EF4-FFF2-40B4-BE49-F238E27FC236}">
                  <a16:creationId xmlns:a16="http://schemas.microsoft.com/office/drawing/2014/main" id="{5B0BE9E8-C9E9-004A-A2E2-73CD0C8B272B}"/>
                </a:ext>
              </a:extLst>
            </p:cNvPr>
            <p:cNvSpPr/>
            <p:nvPr/>
          </p:nvSpPr>
          <p:spPr>
            <a:xfrm>
              <a:off x="9085406" y="2854033"/>
              <a:ext cx="506186" cy="620486"/>
            </a:xfrm>
            <a:prstGeom prst="can">
              <a:avLst/>
            </a:prstGeom>
            <a:gradFill flip="none" rotWithShape="1">
              <a:gsLst>
                <a:gs pos="0">
                  <a:srgbClr val="ED7D31"/>
                </a:gs>
                <a:gs pos="100000">
                  <a:srgbClr val="062C7E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Left Arrow 10">
              <a:extLst>
                <a:ext uri="{FF2B5EF4-FFF2-40B4-BE49-F238E27FC236}">
                  <a16:creationId xmlns:a16="http://schemas.microsoft.com/office/drawing/2014/main" id="{63D5B7C7-E1B5-E343-B472-0B3417228065}"/>
                </a:ext>
              </a:extLst>
            </p:cNvPr>
            <p:cNvSpPr/>
            <p:nvPr/>
          </p:nvSpPr>
          <p:spPr>
            <a:xfrm rot="16200000">
              <a:off x="8890782" y="2161774"/>
              <a:ext cx="1260000" cy="251999"/>
            </a:xfrm>
            <a:prstGeom prst="leftArrow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Left Arrow 36">
              <a:extLst>
                <a:ext uri="{FF2B5EF4-FFF2-40B4-BE49-F238E27FC236}">
                  <a16:creationId xmlns:a16="http://schemas.microsoft.com/office/drawing/2014/main" id="{33AD6943-FFA3-1545-903E-4CB6D9812A81}"/>
                </a:ext>
              </a:extLst>
            </p:cNvPr>
            <p:cNvSpPr/>
            <p:nvPr/>
          </p:nvSpPr>
          <p:spPr>
            <a:xfrm rot="16200000">
              <a:off x="8836384" y="1854331"/>
              <a:ext cx="614901" cy="251984"/>
            </a:xfrm>
            <a:prstGeom prst="leftArrow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Left Arrow 11">
              <a:extLst>
                <a:ext uri="{FF2B5EF4-FFF2-40B4-BE49-F238E27FC236}">
                  <a16:creationId xmlns:a16="http://schemas.microsoft.com/office/drawing/2014/main" id="{82E8F4F5-1E6B-5A48-87C8-E8ED735D1C18}"/>
                </a:ext>
              </a:extLst>
            </p:cNvPr>
            <p:cNvSpPr/>
            <p:nvPr/>
          </p:nvSpPr>
          <p:spPr>
            <a:xfrm rot="16200000">
              <a:off x="9726526" y="2697460"/>
              <a:ext cx="2301169" cy="251999"/>
            </a:xfrm>
            <a:prstGeom prst="leftArrow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58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0"/>
    </mc:Choice>
    <mc:Fallback xmlns="">
      <p:transition spd="slow" advTm="4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8554ECA-9424-1D45-A57F-D8534717C260}"/>
              </a:ext>
            </a:extLst>
          </p:cNvPr>
          <p:cNvSpPr/>
          <p:nvPr/>
        </p:nvSpPr>
        <p:spPr>
          <a:xfrm>
            <a:off x="5801351" y="1101034"/>
            <a:ext cx="2809249" cy="466295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4B7E83-DC60-8F43-947E-BE6E37863F59}"/>
              </a:ext>
            </a:extLst>
          </p:cNvPr>
          <p:cNvSpPr/>
          <p:nvPr/>
        </p:nvSpPr>
        <p:spPr>
          <a:xfrm>
            <a:off x="8891773" y="1077680"/>
            <a:ext cx="2809249" cy="46863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5E5C59-67D7-C541-804A-D65C4401918C}"/>
              </a:ext>
            </a:extLst>
          </p:cNvPr>
          <p:cNvSpPr/>
          <p:nvPr/>
        </p:nvSpPr>
        <p:spPr>
          <a:xfrm>
            <a:off x="2841561" y="1101035"/>
            <a:ext cx="2809249" cy="466295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3DB4F-4D77-E641-82CC-AFA868E8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31" y="110894"/>
            <a:ext cx="9994557" cy="815975"/>
          </a:xfrm>
        </p:spPr>
        <p:txBody>
          <a:bodyPr/>
          <a:lstStyle/>
          <a:p>
            <a:r>
              <a:rPr lang="en-GB" dirty="0"/>
              <a:t>Caching for WLCG DOMA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6BB44-48C7-9C4E-883C-F2761917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20EB0-939D-7E4B-80C2-55D6471B95F3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95C50-DFCC-7E4E-B17C-4603C6C2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E551B-CD78-D541-80ED-5AF9B671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35</a:t>
            </a:fld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95D6F-4299-3645-A85B-52B6DCFC1161}"/>
              </a:ext>
            </a:extLst>
          </p:cNvPr>
          <p:cNvSpPr txBox="1"/>
          <p:nvPr/>
        </p:nvSpPr>
        <p:spPr>
          <a:xfrm>
            <a:off x="3289083" y="107768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62C7E"/>
                </a:solidFill>
              </a:rPr>
              <a:t>Hamburg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BB035-5155-664D-A760-6E3B3FC33306}"/>
              </a:ext>
            </a:extLst>
          </p:cNvPr>
          <p:cNvSpPr txBox="1"/>
          <p:nvPr/>
        </p:nvSpPr>
        <p:spPr>
          <a:xfrm>
            <a:off x="6374223" y="107768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62C7E"/>
                </a:solidFill>
              </a:rPr>
              <a:t>Berlin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5B914-9586-2843-8541-3A4C6938EA19}"/>
              </a:ext>
            </a:extLst>
          </p:cNvPr>
          <p:cNvSpPr txBox="1"/>
          <p:nvPr/>
        </p:nvSpPr>
        <p:spPr>
          <a:xfrm>
            <a:off x="8871851" y="1077681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62C7E"/>
                </a:solidFill>
              </a:rPr>
              <a:t>Kurchatov</a:t>
            </a:r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80379727-9C8D-4E42-A048-1D1FC9608652}"/>
              </a:ext>
            </a:extLst>
          </p:cNvPr>
          <p:cNvSpPr/>
          <p:nvPr/>
        </p:nvSpPr>
        <p:spPr>
          <a:xfrm>
            <a:off x="3931340" y="1839686"/>
            <a:ext cx="1023257" cy="100148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9B441EE5-D09F-A34F-98D4-F678E54BD2E4}"/>
              </a:ext>
            </a:extLst>
          </p:cNvPr>
          <p:cNvSpPr/>
          <p:nvPr/>
        </p:nvSpPr>
        <p:spPr>
          <a:xfrm>
            <a:off x="6519139" y="1839688"/>
            <a:ext cx="1023257" cy="100148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n 11">
            <a:extLst>
              <a:ext uri="{FF2B5EF4-FFF2-40B4-BE49-F238E27FC236}">
                <a16:creationId xmlns:a16="http://schemas.microsoft.com/office/drawing/2014/main" id="{F58466BB-B884-B24A-83CD-37A998BA88FC}"/>
              </a:ext>
            </a:extLst>
          </p:cNvPr>
          <p:cNvSpPr/>
          <p:nvPr/>
        </p:nvSpPr>
        <p:spPr>
          <a:xfrm>
            <a:off x="9491302" y="1839688"/>
            <a:ext cx="1023257" cy="100148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7B06C7-378B-A14C-B127-885C99A7ACBA}"/>
              </a:ext>
            </a:extLst>
          </p:cNvPr>
          <p:cNvSpPr txBox="1"/>
          <p:nvPr/>
        </p:nvSpPr>
        <p:spPr>
          <a:xfrm>
            <a:off x="581838" y="1963517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Primary </a:t>
            </a:r>
          </a:p>
          <a:p>
            <a:r>
              <a:rPr lang="en-GB" sz="2800" dirty="0"/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1F352-2332-F34E-953B-C7B91A5494FA}"/>
              </a:ext>
            </a:extLst>
          </p:cNvPr>
          <p:cNvSpPr txBox="1"/>
          <p:nvPr/>
        </p:nvSpPr>
        <p:spPr>
          <a:xfrm>
            <a:off x="575307" y="3100120"/>
            <a:ext cx="1444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ED7D31"/>
                </a:solidFill>
              </a:rPr>
              <a:t>Cache </a:t>
            </a:r>
          </a:p>
          <a:p>
            <a:r>
              <a:rPr lang="en-GB" sz="2800" dirty="0">
                <a:solidFill>
                  <a:srgbClr val="ED7D31"/>
                </a:solidFill>
              </a:rPr>
              <a:t>Storage</a:t>
            </a:r>
          </a:p>
        </p:txBody>
      </p:sp>
      <p:sp>
        <p:nvSpPr>
          <p:cNvPr id="15" name="Can 14">
            <a:extLst>
              <a:ext uri="{FF2B5EF4-FFF2-40B4-BE49-F238E27FC236}">
                <a16:creationId xmlns:a16="http://schemas.microsoft.com/office/drawing/2014/main" id="{2A95DEA2-4C32-3347-BCA1-D0343C643DF5}"/>
              </a:ext>
            </a:extLst>
          </p:cNvPr>
          <p:cNvSpPr/>
          <p:nvPr/>
        </p:nvSpPr>
        <p:spPr>
          <a:xfrm>
            <a:off x="3950991" y="3016922"/>
            <a:ext cx="1023257" cy="1001486"/>
          </a:xfrm>
          <a:prstGeom prst="can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CC24A5C3-ECC4-8B4E-9A2A-F06DAA232A62}"/>
              </a:ext>
            </a:extLst>
          </p:cNvPr>
          <p:cNvSpPr/>
          <p:nvPr/>
        </p:nvSpPr>
        <p:spPr>
          <a:xfrm>
            <a:off x="6544832" y="3023070"/>
            <a:ext cx="1023257" cy="1001486"/>
          </a:xfrm>
          <a:prstGeom prst="can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n 16">
            <a:extLst>
              <a:ext uri="{FF2B5EF4-FFF2-40B4-BE49-F238E27FC236}">
                <a16:creationId xmlns:a16="http://schemas.microsoft.com/office/drawing/2014/main" id="{B944CEDE-4043-3248-A792-CF206133605C}"/>
              </a:ext>
            </a:extLst>
          </p:cNvPr>
          <p:cNvSpPr/>
          <p:nvPr/>
        </p:nvSpPr>
        <p:spPr>
          <a:xfrm>
            <a:off x="9491302" y="3023070"/>
            <a:ext cx="1023257" cy="1001486"/>
          </a:xfrm>
          <a:prstGeom prst="can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olded Corner 22">
            <a:extLst>
              <a:ext uri="{FF2B5EF4-FFF2-40B4-BE49-F238E27FC236}">
                <a16:creationId xmlns:a16="http://schemas.microsoft.com/office/drawing/2014/main" id="{FCA2DABF-8B44-9548-92D3-F47A65EAA306}"/>
              </a:ext>
            </a:extLst>
          </p:cNvPr>
          <p:cNvSpPr/>
          <p:nvPr/>
        </p:nvSpPr>
        <p:spPr>
          <a:xfrm>
            <a:off x="9218365" y="2162425"/>
            <a:ext cx="545874" cy="698603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0FFAEBD0-0174-294A-87C9-56CCD9CC6BC1}"/>
              </a:ext>
            </a:extLst>
          </p:cNvPr>
          <p:cNvSpPr/>
          <p:nvPr/>
        </p:nvSpPr>
        <p:spPr>
          <a:xfrm flipH="1" flipV="1">
            <a:off x="5300641" y="3035195"/>
            <a:ext cx="4004807" cy="566057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Folded Corner 24">
            <a:extLst>
              <a:ext uri="{FF2B5EF4-FFF2-40B4-BE49-F238E27FC236}">
                <a16:creationId xmlns:a16="http://schemas.microsoft.com/office/drawing/2014/main" id="{57FC04D6-15D5-AD46-8F62-4CAAB4C0C142}"/>
              </a:ext>
            </a:extLst>
          </p:cNvPr>
          <p:cNvSpPr/>
          <p:nvPr/>
        </p:nvSpPr>
        <p:spPr>
          <a:xfrm>
            <a:off x="4647712" y="3165255"/>
            <a:ext cx="545874" cy="698603"/>
          </a:xfrm>
          <a:prstGeom prst="foldedCorner">
            <a:avLst>
              <a:gd name="adj" fmla="val 50000"/>
            </a:avLst>
          </a:prstGeom>
          <a:solidFill>
            <a:srgbClr val="FF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Bent Arrow 25">
            <a:extLst>
              <a:ext uri="{FF2B5EF4-FFF2-40B4-BE49-F238E27FC236}">
                <a16:creationId xmlns:a16="http://schemas.microsoft.com/office/drawing/2014/main" id="{CA7C361D-71BC-8443-BB04-73B24B8E075D}"/>
              </a:ext>
            </a:extLst>
          </p:cNvPr>
          <p:cNvSpPr/>
          <p:nvPr/>
        </p:nvSpPr>
        <p:spPr>
          <a:xfrm flipH="1" flipV="1">
            <a:off x="3834208" y="4041762"/>
            <a:ext cx="636625" cy="1177237"/>
          </a:xfrm>
          <a:prstGeom prst="bentArrow">
            <a:avLst>
              <a:gd name="adj1" fmla="val 12776"/>
              <a:gd name="adj2" fmla="val 22995"/>
              <a:gd name="adj3" fmla="val 26022"/>
              <a:gd name="adj4" fmla="val 1317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E88449F-FB59-8948-A859-0D49C2EE4BAC}"/>
              </a:ext>
            </a:extLst>
          </p:cNvPr>
          <p:cNvSpPr/>
          <p:nvPr/>
        </p:nvSpPr>
        <p:spPr>
          <a:xfrm>
            <a:off x="2196734" y="1680946"/>
            <a:ext cx="9223305" cy="2554810"/>
          </a:xfrm>
          <a:prstGeom prst="roundRect">
            <a:avLst/>
          </a:prstGeom>
          <a:noFill/>
          <a:ln w="63500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Bent Arrow 28">
            <a:extLst>
              <a:ext uri="{FF2B5EF4-FFF2-40B4-BE49-F238E27FC236}">
                <a16:creationId xmlns:a16="http://schemas.microsoft.com/office/drawing/2014/main" id="{337E9F6D-2008-9141-9D9A-DFADFF1906EB}"/>
              </a:ext>
            </a:extLst>
          </p:cNvPr>
          <p:cNvSpPr/>
          <p:nvPr/>
        </p:nvSpPr>
        <p:spPr>
          <a:xfrm flipV="1">
            <a:off x="9590786" y="2861028"/>
            <a:ext cx="781218" cy="2518239"/>
          </a:xfrm>
          <a:prstGeom prst="bentArrow">
            <a:avLst>
              <a:gd name="adj1" fmla="val 12776"/>
              <a:gd name="adj2" fmla="val 22995"/>
              <a:gd name="adj3" fmla="val 26022"/>
              <a:gd name="adj4" fmla="val 1317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67629838-A392-C649-A1A1-5DF19EFDDBF1}"/>
              </a:ext>
            </a:extLst>
          </p:cNvPr>
          <p:cNvSpPr/>
          <p:nvPr/>
        </p:nvSpPr>
        <p:spPr>
          <a:xfrm>
            <a:off x="5134393" y="5389833"/>
            <a:ext cx="1204295" cy="469343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A65DA7-3BD5-954F-A5DA-3C2277FC6C4F}"/>
              </a:ext>
            </a:extLst>
          </p:cNvPr>
          <p:cNvSpPr txBox="1"/>
          <p:nvPr/>
        </p:nvSpPr>
        <p:spPr>
          <a:xfrm>
            <a:off x="5093589" y="58602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 10 </a:t>
            </a:r>
            <a:r>
              <a:rPr lang="en-GB" sz="2400" dirty="0" err="1">
                <a:solidFill>
                  <a:srgbClr val="00B050"/>
                </a:solidFill>
              </a:rPr>
              <a:t>ms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B02F5597-7FDA-1F4B-9599-D3F23EDCE2E9}"/>
              </a:ext>
            </a:extLst>
          </p:cNvPr>
          <p:cNvSpPr/>
          <p:nvPr/>
        </p:nvSpPr>
        <p:spPr>
          <a:xfrm>
            <a:off x="8160604" y="5378949"/>
            <a:ext cx="1204295" cy="469343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855C30-FCD9-E84D-AC3B-92D468EC4BD3}"/>
              </a:ext>
            </a:extLst>
          </p:cNvPr>
          <p:cNvSpPr txBox="1"/>
          <p:nvPr/>
        </p:nvSpPr>
        <p:spPr>
          <a:xfrm>
            <a:off x="8119800" y="584940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 70 </a:t>
            </a:r>
            <a:r>
              <a:rPr lang="en-GB" sz="2400" dirty="0" err="1">
                <a:solidFill>
                  <a:srgbClr val="00B050"/>
                </a:solidFill>
              </a:rPr>
              <a:t>ms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DA91EC-2E6F-5E4E-B7F7-93C7E3687DC5}"/>
              </a:ext>
            </a:extLst>
          </p:cNvPr>
          <p:cNvSpPr txBox="1"/>
          <p:nvPr/>
        </p:nvSpPr>
        <p:spPr>
          <a:xfrm>
            <a:off x="2505288" y="561043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Network Latency</a:t>
            </a:r>
          </a:p>
        </p:txBody>
      </p:sp>
      <p:pic>
        <p:nvPicPr>
          <p:cNvPr id="36" name="Picture 69" descr="bird-dcache-title.png">
            <a:extLst>
              <a:ext uri="{FF2B5EF4-FFF2-40B4-BE49-F238E27FC236}">
                <a16:creationId xmlns:a16="http://schemas.microsoft.com/office/drawing/2014/main" id="{26F2E65B-A847-C645-B898-60CC84A606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59311" y="2327276"/>
            <a:ext cx="990984" cy="112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6F0515-1618-CD48-A94F-99128043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31" y="4627187"/>
            <a:ext cx="901304" cy="9013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67B702-99CE-B645-AD12-ED059CEA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96" y="4708213"/>
            <a:ext cx="901304" cy="901304"/>
          </a:xfrm>
          <a:prstGeom prst="rect">
            <a:avLst/>
          </a:prstGeom>
        </p:spPr>
      </p:pic>
      <p:sp>
        <p:nvSpPr>
          <p:cNvPr id="38" name="Folded Corner 37">
            <a:extLst>
              <a:ext uri="{FF2B5EF4-FFF2-40B4-BE49-F238E27FC236}">
                <a16:creationId xmlns:a16="http://schemas.microsoft.com/office/drawing/2014/main" id="{B8A6B03E-BCAD-2E44-81FA-E5F327140285}"/>
              </a:ext>
            </a:extLst>
          </p:cNvPr>
          <p:cNvSpPr/>
          <p:nvPr/>
        </p:nvSpPr>
        <p:spPr>
          <a:xfrm>
            <a:off x="4896583" y="2004920"/>
            <a:ext cx="545874" cy="698603"/>
          </a:xfrm>
          <a:prstGeom prst="foldedCorner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Bent Arrow 38">
            <a:extLst>
              <a:ext uri="{FF2B5EF4-FFF2-40B4-BE49-F238E27FC236}">
                <a16:creationId xmlns:a16="http://schemas.microsoft.com/office/drawing/2014/main" id="{48C97FDC-4174-C84C-875A-C6AC6E16F3D3}"/>
              </a:ext>
            </a:extLst>
          </p:cNvPr>
          <p:cNvSpPr/>
          <p:nvPr/>
        </p:nvSpPr>
        <p:spPr>
          <a:xfrm rot="10800000" flipH="1">
            <a:off x="5285308" y="2835280"/>
            <a:ext cx="4004807" cy="559555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Folded Corner 39">
            <a:extLst>
              <a:ext uri="{FF2B5EF4-FFF2-40B4-BE49-F238E27FC236}">
                <a16:creationId xmlns:a16="http://schemas.microsoft.com/office/drawing/2014/main" id="{13A74DB0-E20C-C043-B43B-D1E0E27CE75A}"/>
              </a:ext>
            </a:extLst>
          </p:cNvPr>
          <p:cNvSpPr/>
          <p:nvPr/>
        </p:nvSpPr>
        <p:spPr>
          <a:xfrm>
            <a:off x="9408750" y="3187852"/>
            <a:ext cx="545874" cy="698603"/>
          </a:xfrm>
          <a:prstGeom prst="foldedCorner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Bent Arrow 40">
            <a:extLst>
              <a:ext uri="{FF2B5EF4-FFF2-40B4-BE49-F238E27FC236}">
                <a16:creationId xmlns:a16="http://schemas.microsoft.com/office/drawing/2014/main" id="{58AC508A-3E50-2C4F-8618-E99AA3885A5C}"/>
              </a:ext>
            </a:extLst>
          </p:cNvPr>
          <p:cNvSpPr/>
          <p:nvPr/>
        </p:nvSpPr>
        <p:spPr>
          <a:xfrm flipV="1">
            <a:off x="9536676" y="4029668"/>
            <a:ext cx="835327" cy="1177237"/>
          </a:xfrm>
          <a:prstGeom prst="bentArrow">
            <a:avLst>
              <a:gd name="adj1" fmla="val 12776"/>
              <a:gd name="adj2" fmla="val 22995"/>
              <a:gd name="adj3" fmla="val 26022"/>
              <a:gd name="adj4" fmla="val 1317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6"/>
    </mc:Choice>
    <mc:Fallback xmlns="">
      <p:transition spd="slow" advTm="6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  <p:bldP spid="26" grpId="1" animBg="1"/>
      <p:bldP spid="29" grpId="0" animBg="1"/>
      <p:bldP spid="29" grpId="1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E937254-ED1D-DB45-A474-12FBF5F8DB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117718" y="1702031"/>
            <a:ext cx="504668" cy="78728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22E53-A840-C642-982F-130B9F15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Hardwired Compute Orchestration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918E7-9B0D-C24E-8D19-634B0D6C8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D615-F3F1-1A42-8332-9E639A63FADE}" type="datetime1">
              <a:rPr lang="it-IT" smtClean="0"/>
              <a:t>11/04/19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B7A17-EF83-1B43-A896-6FFB3E0C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AC798-2C80-8C44-8680-08063C37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D5BAFF8-4822-8D4C-9EE3-707B99908D9A}"/>
              </a:ext>
            </a:extLst>
          </p:cNvPr>
          <p:cNvSpPr/>
          <p:nvPr/>
        </p:nvSpPr>
        <p:spPr>
          <a:xfrm>
            <a:off x="1768840" y="4762007"/>
            <a:ext cx="10268262" cy="145198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644F976-5B22-DA44-A6D8-49EF80381E64}"/>
              </a:ext>
            </a:extLst>
          </p:cNvPr>
          <p:cNvSpPr/>
          <p:nvPr/>
        </p:nvSpPr>
        <p:spPr>
          <a:xfrm>
            <a:off x="3022266" y="1344319"/>
            <a:ext cx="1452829" cy="11302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C4910-AA6E-8C46-AB86-27080BE66FA6}"/>
              </a:ext>
            </a:extLst>
          </p:cNvPr>
          <p:cNvSpPr txBox="1"/>
          <p:nvPr/>
        </p:nvSpPr>
        <p:spPr>
          <a:xfrm>
            <a:off x="3034672" y="1382228"/>
            <a:ext cx="145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ED7D31"/>
                </a:solidFill>
              </a:rPr>
              <a:t>Dynamic</a:t>
            </a:r>
          </a:p>
          <a:p>
            <a:pPr algn="ctr"/>
            <a:r>
              <a:rPr lang="en-GB" sz="2000" dirty="0">
                <a:solidFill>
                  <a:srgbClr val="ED7D31"/>
                </a:solidFill>
              </a:rPr>
              <a:t>Processing</a:t>
            </a:r>
          </a:p>
          <a:p>
            <a:pPr algn="ctr"/>
            <a:r>
              <a:rPr lang="en-GB" sz="2000" dirty="0">
                <a:solidFill>
                  <a:srgbClr val="ED7D31"/>
                </a:solidFill>
              </a:rPr>
              <a:t>Agent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A57DA4C-7CAC-ED47-9796-C8EAF86D5BE2}"/>
              </a:ext>
            </a:extLst>
          </p:cNvPr>
          <p:cNvSpPr/>
          <p:nvPr/>
        </p:nvSpPr>
        <p:spPr>
          <a:xfrm>
            <a:off x="8174472" y="1068542"/>
            <a:ext cx="2468544" cy="30136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BF7611-3D71-B64C-B2E9-1B2ED8399BA7}"/>
              </a:ext>
            </a:extLst>
          </p:cNvPr>
          <p:cNvSpPr txBox="1"/>
          <p:nvPr/>
        </p:nvSpPr>
        <p:spPr>
          <a:xfrm>
            <a:off x="8488899" y="1095398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ED7D31"/>
                </a:solidFill>
              </a:rPr>
              <a:t>Open Stack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A410F-8F59-CF40-8091-4127107A8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8" y="1589450"/>
            <a:ext cx="2495866" cy="1922836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35" name="Picture 69" descr="bird-dcache-title.png">
            <a:extLst>
              <a:ext uri="{FF2B5EF4-FFF2-40B4-BE49-F238E27FC236}">
                <a16:creationId xmlns:a16="http://schemas.microsoft.com/office/drawing/2014/main" id="{8389007E-F86D-1249-B1D2-5C6E43E946F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11900" y="4924866"/>
            <a:ext cx="990984" cy="112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581BDCF-CF83-CE4A-B2A5-503DE3CAAAF9}"/>
              </a:ext>
            </a:extLst>
          </p:cNvPr>
          <p:cNvGrpSpPr/>
          <p:nvPr/>
        </p:nvGrpSpPr>
        <p:grpSpPr>
          <a:xfrm>
            <a:off x="1516472" y="3581738"/>
            <a:ext cx="3044051" cy="2732742"/>
            <a:chOff x="1516472" y="3581738"/>
            <a:chExt cx="3044051" cy="27327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C6B933-2CDD-C543-8C89-347610EE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064" y="4727100"/>
              <a:ext cx="1597459" cy="1587380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13" name="Bent Arrow 12">
              <a:extLst>
                <a:ext uri="{FF2B5EF4-FFF2-40B4-BE49-F238E27FC236}">
                  <a16:creationId xmlns:a16="http://schemas.microsoft.com/office/drawing/2014/main" id="{6CCB306E-0A3F-6444-A44E-056E6EC3CFA2}"/>
                </a:ext>
              </a:extLst>
            </p:cNvPr>
            <p:cNvSpPr/>
            <p:nvPr/>
          </p:nvSpPr>
          <p:spPr>
            <a:xfrm flipV="1">
              <a:off x="1516472" y="3581738"/>
              <a:ext cx="1504028" cy="2094560"/>
            </a:xfrm>
            <a:prstGeom prst="bentArrow">
              <a:avLst>
                <a:gd name="adj1" fmla="val 8834"/>
                <a:gd name="adj2" fmla="val 12699"/>
                <a:gd name="adj3" fmla="val 19377"/>
                <a:gd name="adj4" fmla="val 43750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3E5020B-704D-004A-BAC4-9A217ACF0097}"/>
              </a:ext>
            </a:extLst>
          </p:cNvPr>
          <p:cNvGrpSpPr/>
          <p:nvPr/>
        </p:nvGrpSpPr>
        <p:grpSpPr>
          <a:xfrm>
            <a:off x="2581454" y="2540249"/>
            <a:ext cx="1474290" cy="2191219"/>
            <a:chOff x="2581454" y="2540249"/>
            <a:chExt cx="1474290" cy="21912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41EF74-DE1D-7E41-881C-4BB7EA3BF3C4}"/>
                </a:ext>
              </a:extLst>
            </p:cNvPr>
            <p:cNvSpPr txBox="1"/>
            <p:nvPr/>
          </p:nvSpPr>
          <p:spPr>
            <a:xfrm>
              <a:off x="2581454" y="3695003"/>
              <a:ext cx="1219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ED7D31"/>
                  </a:solidFill>
                </a:rPr>
                <a:t>Storage Event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6AE1300-14B3-D242-8CCE-9C38B24C0E0A}"/>
                </a:ext>
              </a:extLst>
            </p:cNvPr>
            <p:cNvGrpSpPr/>
            <p:nvPr/>
          </p:nvGrpSpPr>
          <p:grpSpPr>
            <a:xfrm>
              <a:off x="3443744" y="2540249"/>
              <a:ext cx="612000" cy="2191219"/>
              <a:chOff x="3443744" y="2540249"/>
              <a:chExt cx="612000" cy="2191219"/>
            </a:xfrm>
          </p:grpSpPr>
          <p:sp>
            <p:nvSpPr>
              <p:cNvPr id="11" name="Up Arrow 10">
                <a:extLst>
                  <a:ext uri="{FF2B5EF4-FFF2-40B4-BE49-F238E27FC236}">
                    <a16:creationId xmlns:a16="http://schemas.microsoft.com/office/drawing/2014/main" id="{4AEB11DA-2318-764D-8A65-1926579F27EC}"/>
                  </a:ext>
                </a:extLst>
              </p:cNvPr>
              <p:cNvSpPr/>
              <p:nvPr/>
            </p:nvSpPr>
            <p:spPr>
              <a:xfrm>
                <a:off x="3575854" y="2540249"/>
                <a:ext cx="356720" cy="2191219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6-Point Star 13">
                <a:extLst>
                  <a:ext uri="{FF2B5EF4-FFF2-40B4-BE49-F238E27FC236}">
                    <a16:creationId xmlns:a16="http://schemas.microsoft.com/office/drawing/2014/main" id="{D1E7A0FA-D8A4-AF43-9A0B-5C60D955D1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43744" y="3294854"/>
                <a:ext cx="612000" cy="612000"/>
              </a:xfrm>
              <a:prstGeom prst="star6">
                <a:avLst/>
              </a:prstGeom>
              <a:gradFill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7AD0F0B-130D-7441-BABE-86498E2B1280}"/>
              </a:ext>
            </a:extLst>
          </p:cNvPr>
          <p:cNvGrpSpPr/>
          <p:nvPr/>
        </p:nvGrpSpPr>
        <p:grpSpPr>
          <a:xfrm>
            <a:off x="4224638" y="1605068"/>
            <a:ext cx="1683821" cy="1977309"/>
            <a:chOff x="4224638" y="1605068"/>
            <a:chExt cx="1683821" cy="197730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CE232A-5863-FD47-8B62-93F53DAB1FD2}"/>
                </a:ext>
              </a:extLst>
            </p:cNvPr>
            <p:cNvSpPr txBox="1"/>
            <p:nvPr/>
          </p:nvSpPr>
          <p:spPr>
            <a:xfrm>
              <a:off x="4224638" y="2258938"/>
              <a:ext cx="1683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ED7D31"/>
                  </a:solidFill>
                </a:rPr>
                <a:t>Storage </a:t>
              </a:r>
            </a:p>
            <a:p>
              <a:pPr algn="ctr"/>
              <a:r>
                <a:rPr lang="en-GB" sz="1600" dirty="0">
                  <a:solidFill>
                    <a:srgbClr val="ED7D31"/>
                  </a:solidFill>
                </a:rPr>
                <a:t>Event</a:t>
              </a:r>
            </a:p>
            <a:p>
              <a:pPr algn="ctr"/>
              <a:r>
                <a:rPr lang="en-GB" sz="1600" dirty="0">
                  <a:solidFill>
                    <a:srgbClr val="ED7D31"/>
                  </a:solidFill>
                </a:rPr>
                <a:t>plus</a:t>
              </a:r>
            </a:p>
            <a:p>
              <a:pPr algn="ctr"/>
              <a:r>
                <a:rPr lang="en-GB" sz="1600" dirty="0">
                  <a:solidFill>
                    <a:srgbClr val="ED7D31"/>
                  </a:solidFill>
                </a:rPr>
                <a:t>Authentication</a:t>
              </a:r>
            </a:p>
            <a:p>
              <a:pPr algn="ctr"/>
              <a:r>
                <a:rPr lang="en-GB" sz="1600" dirty="0">
                  <a:solidFill>
                    <a:srgbClr val="ED7D31"/>
                  </a:solidFill>
                </a:rPr>
                <a:t>(Macaroon)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3B7D961-DA78-8D47-9D5F-32A57DB64B5B}"/>
                </a:ext>
              </a:extLst>
            </p:cNvPr>
            <p:cNvGrpSpPr/>
            <p:nvPr/>
          </p:nvGrpSpPr>
          <p:grpSpPr>
            <a:xfrm>
              <a:off x="4504321" y="1605068"/>
              <a:ext cx="1164730" cy="612000"/>
              <a:chOff x="4504321" y="1605068"/>
              <a:chExt cx="1164730" cy="612000"/>
            </a:xfrm>
          </p:grpSpPr>
          <p:sp>
            <p:nvSpPr>
              <p:cNvPr id="37" name="Up Arrow 36">
                <a:extLst>
                  <a:ext uri="{FF2B5EF4-FFF2-40B4-BE49-F238E27FC236}">
                    <a16:creationId xmlns:a16="http://schemas.microsoft.com/office/drawing/2014/main" id="{83C99BF8-ADF9-034D-B83A-8F05A61AC237}"/>
                  </a:ext>
                </a:extLst>
              </p:cNvPr>
              <p:cNvSpPr/>
              <p:nvPr/>
            </p:nvSpPr>
            <p:spPr>
              <a:xfrm rot="5400000">
                <a:off x="4884096" y="1335778"/>
                <a:ext cx="405180" cy="1164730"/>
              </a:xfrm>
              <a:prstGeom prst="upArrow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AFE7E63-B630-704D-B12F-7A541E37A3A0}"/>
                  </a:ext>
                </a:extLst>
              </p:cNvPr>
              <p:cNvGrpSpPr/>
              <p:nvPr/>
            </p:nvGrpSpPr>
            <p:grpSpPr>
              <a:xfrm>
                <a:off x="4696282" y="1605068"/>
                <a:ext cx="617505" cy="612000"/>
                <a:chOff x="4868091" y="2960490"/>
                <a:chExt cx="617505" cy="612000"/>
              </a:xfrm>
            </p:grpSpPr>
            <p:sp>
              <p:nvSpPr>
                <p:cNvPr id="42" name="6-Point Star 41">
                  <a:extLst>
                    <a:ext uri="{FF2B5EF4-FFF2-40B4-BE49-F238E27FC236}">
                      <a16:creationId xmlns:a16="http://schemas.microsoft.com/office/drawing/2014/main" id="{5A637823-0032-634B-A916-75818710A3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3596" y="2960490"/>
                  <a:ext cx="612000" cy="612000"/>
                </a:xfrm>
                <a:prstGeom prst="star6">
                  <a:avLst/>
                </a:prstGeom>
                <a:gradFill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9" name="6-Point Star 48">
                  <a:extLst>
                    <a:ext uri="{FF2B5EF4-FFF2-40B4-BE49-F238E27FC236}">
                      <a16:creationId xmlns:a16="http://schemas.microsoft.com/office/drawing/2014/main" id="{05A3BC62-8F01-F64D-8F89-3BC6AA946B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68091" y="2960490"/>
                  <a:ext cx="612000" cy="612000"/>
                </a:xfrm>
                <a:prstGeom prst="star6">
                  <a:avLst/>
                </a:prstGeom>
                <a:noFill/>
                <a:ln w="635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p:grpSp>
        </p:grp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AB52A50-4587-3F43-B757-6400D25112C2}"/>
              </a:ext>
            </a:extLst>
          </p:cNvPr>
          <p:cNvSpPr/>
          <p:nvPr/>
        </p:nvSpPr>
        <p:spPr>
          <a:xfrm>
            <a:off x="8198389" y="1588221"/>
            <a:ext cx="2429637" cy="226923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4C917BDC-F9A1-FB48-A94E-DB4941BD28D2}"/>
              </a:ext>
            </a:extLst>
          </p:cNvPr>
          <p:cNvSpPr/>
          <p:nvPr/>
        </p:nvSpPr>
        <p:spPr>
          <a:xfrm>
            <a:off x="5660938" y="1164252"/>
            <a:ext cx="1452829" cy="161087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3B8261-D9B0-FA41-8014-AA9F2C5C010F}"/>
              </a:ext>
            </a:extLst>
          </p:cNvPr>
          <p:cNvSpPr txBox="1"/>
          <p:nvPr/>
        </p:nvSpPr>
        <p:spPr>
          <a:xfrm>
            <a:off x="5681690" y="1136044"/>
            <a:ext cx="139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ED7D31"/>
                </a:solidFill>
              </a:rPr>
              <a:t>Event Broker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ACA9CF-8486-4C49-B815-73595D861626}"/>
              </a:ext>
            </a:extLst>
          </p:cNvPr>
          <p:cNvSpPr txBox="1"/>
          <p:nvPr/>
        </p:nvSpPr>
        <p:spPr>
          <a:xfrm>
            <a:off x="5677675" y="2397891"/>
            <a:ext cx="139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Kafka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FF95725-BCEF-DD47-A572-F79126CBF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34" y="1792921"/>
            <a:ext cx="1114528" cy="55726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99ED880-CE68-B34E-B8FE-0D00B5CC81CE}"/>
              </a:ext>
            </a:extLst>
          </p:cNvPr>
          <p:cNvSpPr txBox="1"/>
          <p:nvPr/>
        </p:nvSpPr>
        <p:spPr>
          <a:xfrm>
            <a:off x="9366976" y="1664541"/>
            <a:ext cx="883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ED7D31"/>
                </a:solidFill>
              </a:rPr>
              <a:t>Open</a:t>
            </a:r>
          </a:p>
          <a:p>
            <a:pPr algn="ctr"/>
            <a:r>
              <a:rPr lang="en-GB" sz="2000" dirty="0">
                <a:solidFill>
                  <a:srgbClr val="ED7D31"/>
                </a:solidFill>
              </a:rPr>
              <a:t>Whisk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6F1C1B2-B6EA-E543-8A06-332B9D906E97}"/>
              </a:ext>
            </a:extLst>
          </p:cNvPr>
          <p:cNvGrpSpPr/>
          <p:nvPr/>
        </p:nvGrpSpPr>
        <p:grpSpPr>
          <a:xfrm>
            <a:off x="6319711" y="3169252"/>
            <a:ext cx="2222106" cy="3112437"/>
            <a:chOff x="6319711" y="3169252"/>
            <a:chExt cx="2222106" cy="311243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E676139-9759-DC4F-87AE-3CD16573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711" y="4694309"/>
              <a:ext cx="1597459" cy="1587380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57" name="Bent Arrow 56">
              <a:extLst>
                <a:ext uri="{FF2B5EF4-FFF2-40B4-BE49-F238E27FC236}">
                  <a16:creationId xmlns:a16="http://schemas.microsoft.com/office/drawing/2014/main" id="{9C1182A2-1E40-044B-9966-30766FCA5599}"/>
                </a:ext>
              </a:extLst>
            </p:cNvPr>
            <p:cNvSpPr/>
            <p:nvPr/>
          </p:nvSpPr>
          <p:spPr>
            <a:xfrm>
              <a:off x="6994337" y="3169252"/>
              <a:ext cx="1547480" cy="1599372"/>
            </a:xfrm>
            <a:prstGeom prst="bentArrow">
              <a:avLst>
                <a:gd name="adj1" fmla="val 8834"/>
                <a:gd name="adj2" fmla="val 12699"/>
                <a:gd name="adj3" fmla="val 19377"/>
                <a:gd name="adj4" fmla="val 43750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7E07C88-C212-FA4D-9509-CD75E0CE342C}"/>
              </a:ext>
            </a:extLst>
          </p:cNvPr>
          <p:cNvGrpSpPr/>
          <p:nvPr/>
        </p:nvGrpSpPr>
        <p:grpSpPr>
          <a:xfrm>
            <a:off x="10304306" y="3274330"/>
            <a:ext cx="1598931" cy="3010841"/>
            <a:chOff x="10304306" y="3274330"/>
            <a:chExt cx="1598931" cy="30108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F597A5-17B0-E144-AA81-A5E22944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4307" y="4731925"/>
              <a:ext cx="1598930" cy="1553246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58" name="Bent Arrow 57">
              <a:extLst>
                <a:ext uri="{FF2B5EF4-FFF2-40B4-BE49-F238E27FC236}">
                  <a16:creationId xmlns:a16="http://schemas.microsoft.com/office/drawing/2014/main" id="{6BA2105E-D8CA-6F4C-9AF1-35AE244EEDA4}"/>
                </a:ext>
              </a:extLst>
            </p:cNvPr>
            <p:cNvSpPr/>
            <p:nvPr/>
          </p:nvSpPr>
          <p:spPr>
            <a:xfrm rot="5400000">
              <a:off x="10085213" y="3493423"/>
              <a:ext cx="1487679" cy="1049493"/>
            </a:xfrm>
            <a:prstGeom prst="bentArrow">
              <a:avLst>
                <a:gd name="adj1" fmla="val 15293"/>
                <a:gd name="adj2" fmla="val 19644"/>
                <a:gd name="adj3" fmla="val 19377"/>
                <a:gd name="adj4" fmla="val 43750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59EEB6D-7DAA-F947-8554-3C557BF88BD2}"/>
              </a:ext>
            </a:extLst>
          </p:cNvPr>
          <p:cNvSpPr/>
          <p:nvPr/>
        </p:nvSpPr>
        <p:spPr>
          <a:xfrm>
            <a:off x="8624422" y="2547247"/>
            <a:ext cx="1632558" cy="1188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85D3DA-D695-1248-AE95-008692FCC370}"/>
              </a:ext>
            </a:extLst>
          </p:cNvPr>
          <p:cNvSpPr txBox="1"/>
          <p:nvPr/>
        </p:nvSpPr>
        <p:spPr>
          <a:xfrm>
            <a:off x="11469757" y="2345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8383A1-879D-3A4E-974A-9992CC26EA19}"/>
              </a:ext>
            </a:extLst>
          </p:cNvPr>
          <p:cNvSpPr txBox="1"/>
          <p:nvPr/>
        </p:nvSpPr>
        <p:spPr>
          <a:xfrm>
            <a:off x="8832225" y="2680254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2"/>
                </a:solidFill>
              </a:rPr>
              <a:t>FaaS</a:t>
            </a:r>
            <a:endParaRPr lang="en-GB" sz="2000" dirty="0">
              <a:solidFill>
                <a:schemeClr val="bg2"/>
              </a:solidFill>
            </a:endParaRPr>
          </a:p>
          <a:p>
            <a:pPr algn="ctr"/>
            <a:r>
              <a:rPr lang="en-GB" sz="2000" dirty="0">
                <a:solidFill>
                  <a:schemeClr val="bg2"/>
                </a:solidFill>
              </a:rPr>
              <a:t>Image</a:t>
            </a:r>
          </a:p>
          <a:p>
            <a:pPr algn="ctr"/>
            <a:r>
              <a:rPr lang="en-GB" sz="2000" dirty="0">
                <a:solidFill>
                  <a:schemeClr val="bg2"/>
                </a:solidFill>
              </a:rPr>
              <a:t>Analytics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CFAD9C-2A3F-2F4B-9033-81EFDA3EFC71}"/>
              </a:ext>
            </a:extLst>
          </p:cNvPr>
          <p:cNvGrpSpPr/>
          <p:nvPr/>
        </p:nvGrpSpPr>
        <p:grpSpPr>
          <a:xfrm>
            <a:off x="7107463" y="1773008"/>
            <a:ext cx="1090926" cy="612000"/>
            <a:chOff x="7107463" y="1773008"/>
            <a:chExt cx="1090926" cy="612000"/>
          </a:xfrm>
        </p:grpSpPr>
        <p:sp>
          <p:nvSpPr>
            <p:cNvPr id="66" name="Up Arrow 65">
              <a:extLst>
                <a:ext uri="{FF2B5EF4-FFF2-40B4-BE49-F238E27FC236}">
                  <a16:creationId xmlns:a16="http://schemas.microsoft.com/office/drawing/2014/main" id="{D352D443-A452-534E-A1CC-A8F0468FBD13}"/>
                </a:ext>
              </a:extLst>
            </p:cNvPr>
            <p:cNvSpPr/>
            <p:nvPr/>
          </p:nvSpPr>
          <p:spPr>
            <a:xfrm rot="5400000">
              <a:off x="7450336" y="1540620"/>
              <a:ext cx="405180" cy="1090926"/>
            </a:xfrm>
            <a:prstGeom prst="upArrow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2E613B2-989D-2044-B8A6-39B03791773B}"/>
                </a:ext>
              </a:extLst>
            </p:cNvPr>
            <p:cNvGrpSpPr/>
            <p:nvPr/>
          </p:nvGrpSpPr>
          <p:grpSpPr>
            <a:xfrm>
              <a:off x="7299424" y="1773008"/>
              <a:ext cx="617505" cy="612000"/>
              <a:chOff x="4868091" y="2960490"/>
              <a:chExt cx="617505" cy="612000"/>
            </a:xfrm>
          </p:grpSpPr>
          <p:sp>
            <p:nvSpPr>
              <p:cNvPr id="68" name="6-Point Star 67">
                <a:extLst>
                  <a:ext uri="{FF2B5EF4-FFF2-40B4-BE49-F238E27FC236}">
                    <a16:creationId xmlns:a16="http://schemas.microsoft.com/office/drawing/2014/main" id="{9BE96C06-AC37-0F43-9182-A8064B49C0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3596" y="2960490"/>
                <a:ext cx="612000" cy="612000"/>
              </a:xfrm>
              <a:prstGeom prst="star6">
                <a:avLst/>
              </a:prstGeom>
              <a:gradFill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6-Point Star 68">
                <a:extLst>
                  <a:ext uri="{FF2B5EF4-FFF2-40B4-BE49-F238E27FC236}">
                    <a16:creationId xmlns:a16="http://schemas.microsoft.com/office/drawing/2014/main" id="{235402B0-C26C-4A4F-AB2B-6691F22B8D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68091" y="2960490"/>
                <a:ext cx="612000" cy="612000"/>
              </a:xfrm>
              <a:prstGeom prst="star6">
                <a:avLst/>
              </a:prstGeom>
              <a:noFill/>
              <a:ln w="635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472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Use Case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AF47-D06F-484F-8F5F-38096600A1E3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230" name="CasellaDiTesto 229"/>
          <p:cNvSpPr txBox="1"/>
          <p:nvPr/>
        </p:nvSpPr>
        <p:spPr>
          <a:xfrm rot="16200000">
            <a:off x="9946584" y="5514240"/>
            <a:ext cx="1772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© Patrick’s </a:t>
            </a:r>
            <a:r>
              <a:rPr lang="en-US" sz="1200" b="1" dirty="0" err="1"/>
              <a:t>Fuhrmann</a:t>
            </a:r>
            <a:endParaRPr lang="en-US" sz="1200" b="1" dirty="0"/>
          </a:p>
        </p:txBody>
      </p:sp>
      <p:pic>
        <p:nvPicPr>
          <p:cNvPr id="275" name="Immagin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818" y="2622204"/>
            <a:ext cx="7958839" cy="3917755"/>
          </a:xfrm>
          <a:prstGeom prst="rect">
            <a:avLst/>
          </a:prstGeom>
        </p:spPr>
      </p:pic>
      <p:sp>
        <p:nvSpPr>
          <p:cNvPr id="277" name="Segnaposto contenuto 2"/>
          <p:cNvSpPr>
            <a:spLocks noGrp="1"/>
          </p:cNvSpPr>
          <p:nvPr>
            <p:ph idx="1"/>
          </p:nvPr>
        </p:nvSpPr>
        <p:spPr>
          <a:xfrm>
            <a:off x="189521" y="915475"/>
            <a:ext cx="10781735" cy="1516742"/>
          </a:xfrm>
        </p:spPr>
        <p:txBody>
          <a:bodyPr>
            <a:normAutofit/>
          </a:bodyPr>
          <a:lstStyle/>
          <a:p>
            <a:r>
              <a:rPr lang="en-US" sz="2000" dirty="0"/>
              <a:t>The XFEL </a:t>
            </a:r>
            <a:r>
              <a:rPr lang="en-US" sz="2000" dirty="0" err="1"/>
              <a:t>UseCase</a:t>
            </a:r>
            <a:r>
              <a:rPr lang="en-US" sz="2000" dirty="0"/>
              <a:t> is driving the developments on storage events notifications support</a:t>
            </a:r>
          </a:p>
          <a:p>
            <a:pPr lvl="1"/>
            <a:r>
              <a:rPr lang="en-US" sz="1800" dirty="0"/>
              <a:t>A reference implementation is done using dCache as backend</a:t>
            </a:r>
          </a:p>
          <a:p>
            <a:r>
              <a:rPr lang="en-US" sz="2000" dirty="0"/>
              <a:t>Refer to the Patrick’s presentation:</a:t>
            </a:r>
          </a:p>
          <a:p>
            <a:pPr lvl="1"/>
            <a:r>
              <a:rPr lang="en-US" sz="1800" dirty="0"/>
              <a:t>https://indico4.twgrid.org/</a:t>
            </a:r>
            <a:r>
              <a:rPr lang="en-US" sz="1800" dirty="0" err="1"/>
              <a:t>indico</a:t>
            </a:r>
            <a:r>
              <a:rPr lang="en-US" sz="1800" dirty="0"/>
              <a:t>/event/8/session/15/contribution/9</a:t>
            </a:r>
          </a:p>
        </p:txBody>
      </p:sp>
    </p:spTree>
    <p:extLst>
      <p:ext uri="{BB962C8B-B14F-4D97-AF65-F5344CB8AC3E}">
        <p14:creationId xmlns:p14="http://schemas.microsoft.com/office/powerpoint/2010/main" val="3600418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Use Case in XDC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9521" y="915475"/>
            <a:ext cx="10781735" cy="1516742"/>
          </a:xfrm>
        </p:spPr>
        <p:txBody>
          <a:bodyPr>
            <a:normAutofit/>
          </a:bodyPr>
          <a:lstStyle/>
          <a:p>
            <a:r>
              <a:rPr lang="en-US" sz="2000" dirty="0"/>
              <a:t>The XFEL </a:t>
            </a:r>
            <a:r>
              <a:rPr lang="en-US" sz="2000" dirty="0" err="1"/>
              <a:t>UseCase</a:t>
            </a:r>
            <a:r>
              <a:rPr lang="en-US" sz="2000" dirty="0"/>
              <a:t> is driving the developments on storage events notifications support</a:t>
            </a:r>
          </a:p>
          <a:p>
            <a:pPr lvl="1"/>
            <a:r>
              <a:rPr lang="en-US" sz="1800" dirty="0"/>
              <a:t>A reference implementation is done using dCache as backend</a:t>
            </a:r>
          </a:p>
          <a:p>
            <a:r>
              <a:rPr lang="en-US" sz="2000" dirty="0"/>
              <a:t>Refer to the Patrick’s presentation:</a:t>
            </a:r>
          </a:p>
          <a:p>
            <a:pPr lvl="1"/>
            <a:r>
              <a:rPr lang="en-US" sz="1800" dirty="0"/>
              <a:t>https://indico4.twgrid.org/indico/event/8/session/15/contribution/9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AF80-4C4F-C042-BD8E-FAD7B0AEFC59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230" name="CasellaDiTesto 229"/>
          <p:cNvSpPr txBox="1"/>
          <p:nvPr/>
        </p:nvSpPr>
        <p:spPr>
          <a:xfrm rot="16200000">
            <a:off x="9946584" y="5514240"/>
            <a:ext cx="1772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© Patrick’s </a:t>
            </a:r>
            <a:r>
              <a:rPr lang="en-US" sz="1200" b="1" dirty="0" err="1"/>
              <a:t>Fuhrmann</a:t>
            </a:r>
            <a:endParaRPr lang="en-US" sz="12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25" y="2393085"/>
            <a:ext cx="8565066" cy="40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9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XDC Release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F99A-3E4C-D342-B546-C08AA8934377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39</a:t>
            </a:fld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40104" y="926184"/>
            <a:ext cx="4827171" cy="54206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Key technical highlights</a:t>
            </a:r>
          </a:p>
          <a:p>
            <a:pPr lvl="1"/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OpenIDConnect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support for token based authentication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new </a:t>
            </a:r>
            <a:r>
              <a:rPr lang="en-US" sz="1900" dirty="0" err="1">
                <a:solidFill>
                  <a:schemeClr val="tx1">
                    <a:alpha val="30000"/>
                  </a:schemeClr>
                </a:solidFill>
              </a:rPr>
              <a:t>QoS</a:t>
            </a: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 types integration and support in dCache, FTS, GFAL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Orchestrator integration with other components</a:t>
            </a:r>
          </a:p>
          <a:p>
            <a:pPr lvl="1">
              <a:lnSpc>
                <a:spcPct val="100000"/>
              </a:lnSpc>
            </a:pPr>
            <a:r>
              <a:rPr lang="en-US" sz="1900" b="1" dirty="0">
                <a:solidFill>
                  <a:srgbClr val="C00000"/>
                </a:solidFill>
              </a:rPr>
              <a:t>Performance improvements in Onedata</a:t>
            </a:r>
          </a:p>
          <a:p>
            <a:pPr lvl="1">
              <a:lnSpc>
                <a:spcPct val="100000"/>
              </a:lnSpc>
            </a:pPr>
            <a:r>
              <a:rPr lang="en-US" sz="1900" b="1" dirty="0">
                <a:solidFill>
                  <a:srgbClr val="C00000"/>
                </a:solidFill>
              </a:rPr>
              <a:t>Support for groups and roles in Onedata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EOS-dCache integration </a:t>
            </a:r>
          </a:p>
          <a:p>
            <a:pPr lvl="1">
              <a:lnSpc>
                <a:spcPct val="100000"/>
              </a:lnSpc>
            </a:pPr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Caching systems instantiation</a:t>
            </a:r>
          </a:p>
          <a:p>
            <a:pPr lvl="1"/>
            <a:r>
              <a:rPr lang="en-US" sz="1900" dirty="0">
                <a:solidFill>
                  <a:schemeClr val="tx1">
                    <a:alpha val="30000"/>
                  </a:schemeClr>
                </a:solidFill>
              </a:rPr>
              <a:t>Storage events notification in dCache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caching with </a:t>
            </a:r>
            <a:r>
              <a:rPr lang="en-US" sz="1800" dirty="0" err="1">
                <a:solidFill>
                  <a:schemeClr val="tx1">
                    <a:alpha val="30000"/>
                  </a:schemeClr>
                </a:solidFill>
              </a:rPr>
              <a:t>XCache</a:t>
            </a:r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 for geographic deployment</a:t>
            </a:r>
          </a:p>
          <a:p>
            <a:pPr lvl="1"/>
            <a:r>
              <a:rPr lang="en-US" sz="1800" dirty="0">
                <a:solidFill>
                  <a:schemeClr val="tx1">
                    <a:alpha val="30000"/>
                  </a:schemeClr>
                </a:solidFill>
              </a:rPr>
              <a:t>EOS external storage adoption</a:t>
            </a:r>
            <a:endParaRPr lang="en-US" sz="1900" dirty="0">
              <a:solidFill>
                <a:schemeClr val="tx1">
                  <a:alpha val="30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75" y="1223891"/>
            <a:ext cx="6916049" cy="1679446"/>
          </a:xfrm>
          <a:prstGeom prst="rect">
            <a:avLst/>
          </a:prstGeom>
        </p:spPr>
      </p:pic>
      <p:sp>
        <p:nvSpPr>
          <p:cNvPr id="11" name="PoleTekstowe 6"/>
          <p:cNvSpPr txBox="1"/>
          <p:nvPr/>
        </p:nvSpPr>
        <p:spPr>
          <a:xfrm>
            <a:off x="5936973" y="2965870"/>
            <a:ext cx="585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Onedata Transparent POSIX File System </a:t>
            </a:r>
          </a:p>
          <a:p>
            <a:r>
              <a:rPr lang="en-GB" dirty="0"/>
              <a:t>Processing transparently cached data - 37GBytes/sec</a:t>
            </a:r>
          </a:p>
        </p:txBody>
      </p:sp>
      <p:pic>
        <p:nvPicPr>
          <p:cNvPr id="12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3780750"/>
            <a:ext cx="3748182" cy="3011932"/>
          </a:xfrm>
          <a:prstGeom prst="rect">
            <a:avLst/>
          </a:prstGeom>
        </p:spPr>
      </p:pic>
      <p:sp>
        <p:nvSpPr>
          <p:cNvPr id="13" name="PoleTekstowe 14"/>
          <p:cNvSpPr txBox="1"/>
          <p:nvPr/>
        </p:nvSpPr>
        <p:spPr>
          <a:xfrm>
            <a:off x="6182651" y="4078586"/>
            <a:ext cx="40305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Data Migration at combined </a:t>
            </a:r>
          </a:p>
          <a:p>
            <a:r>
              <a:rPr lang="en-GB" dirty="0">
                <a:solidFill>
                  <a:srgbClr val="FF0000"/>
                </a:solidFill>
              </a:rPr>
              <a:t>Throughput 56 </a:t>
            </a:r>
            <a:r>
              <a:rPr lang="en-GB" dirty="0" err="1">
                <a:solidFill>
                  <a:srgbClr val="FF0000"/>
                </a:solidFill>
              </a:rPr>
              <a:t>Gbit</a:t>
            </a:r>
            <a:r>
              <a:rPr lang="en-GB" dirty="0">
                <a:solidFill>
                  <a:srgbClr val="FF0000"/>
                </a:solidFill>
              </a:rPr>
              <a:t>/s</a:t>
            </a: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9170504" y="3956220"/>
            <a:ext cx="2628923" cy="255333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25133E"/>
              </a:buClr>
              <a:buFontTx/>
              <a:buChar char="-"/>
            </a:pPr>
            <a:r>
              <a:rPr lang="en-GB" sz="2400" b="1"/>
              <a:t>Data Transfer Mesh</a:t>
            </a:r>
          </a:p>
          <a:p>
            <a:pPr>
              <a:lnSpc>
                <a:spcPct val="110000"/>
              </a:lnSpc>
              <a:buClr>
                <a:srgbClr val="25133E"/>
              </a:buClr>
              <a:buFontTx/>
              <a:buChar char="-"/>
            </a:pPr>
            <a:r>
              <a:rPr lang="en-GB" sz="2400" b="1"/>
              <a:t>3 Oneproviders connected by 20+Gbit/s links</a:t>
            </a:r>
          </a:p>
          <a:p>
            <a:pPr>
              <a:lnSpc>
                <a:spcPct val="110000"/>
              </a:lnSpc>
              <a:buClr>
                <a:srgbClr val="25133E"/>
              </a:buClr>
              <a:buFontTx/>
              <a:buChar char="-"/>
            </a:pPr>
            <a:r>
              <a:rPr lang="en-GB" sz="2400" b="1"/>
              <a:t>Transfer data between all them</a:t>
            </a:r>
          </a:p>
          <a:p>
            <a:pPr>
              <a:lnSpc>
                <a:spcPct val="110000"/>
              </a:lnSpc>
              <a:buClr>
                <a:srgbClr val="25133E"/>
              </a:buClr>
              <a:buFontTx/>
              <a:buChar char="-"/>
            </a:pPr>
            <a:r>
              <a:rPr lang="en-GB" sz="2400" b="1"/>
              <a:t>Single VM Node per Provider</a:t>
            </a:r>
          </a:p>
          <a:p>
            <a:pPr>
              <a:lnSpc>
                <a:spcPct val="110000"/>
              </a:lnSpc>
              <a:buClr>
                <a:srgbClr val="25133E"/>
              </a:buClr>
              <a:buFontTx/>
              <a:buChar char="-"/>
            </a:pPr>
            <a:r>
              <a:rPr lang="en-GB" sz="2400" b="1"/>
              <a:t>Linear scalability </a:t>
            </a:r>
          </a:p>
          <a:p>
            <a:pPr marL="0" indent="0">
              <a:lnSpc>
                <a:spcPct val="110000"/>
              </a:lnSpc>
              <a:buClr>
                <a:srgbClr val="25133E"/>
              </a:buClr>
              <a:buFontTx/>
              <a:buNone/>
            </a:pP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9620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048" y="110209"/>
            <a:ext cx="9994557" cy="815975"/>
          </a:xfrm>
        </p:spPr>
        <p:txBody>
          <a:bodyPr/>
          <a:lstStyle/>
          <a:p>
            <a:r>
              <a:rPr lang="en-US" dirty="0"/>
              <a:t>The Approach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855" y="1383382"/>
            <a:ext cx="11343274" cy="2637287"/>
          </a:xfrm>
        </p:spPr>
        <p:txBody>
          <a:bodyPr>
            <a:normAutofit/>
          </a:bodyPr>
          <a:lstStyle/>
          <a:p>
            <a:r>
              <a:rPr lang="en-GB" b="1" dirty="0"/>
              <a:t>Improve already existing, production quality Data Management services </a:t>
            </a:r>
          </a:p>
          <a:p>
            <a:pPr lvl="1"/>
            <a:r>
              <a:rPr lang="en-GB" dirty="0"/>
              <a:t>By adding </a:t>
            </a:r>
            <a:r>
              <a:rPr lang="en-GB" dirty="0">
                <a:solidFill>
                  <a:schemeClr val="tx2"/>
                </a:solidFill>
              </a:rPr>
              <a:t>missing functionalities </a:t>
            </a:r>
            <a:r>
              <a:rPr lang="en-GB" dirty="0"/>
              <a:t>requested by research communities</a:t>
            </a:r>
          </a:p>
          <a:p>
            <a:pPr lvl="1"/>
            <a:r>
              <a:rPr lang="en-GB" dirty="0"/>
              <a:t>Based mainly on technologies provided by the partners and by the INDIGO-Datacloud project</a:t>
            </a:r>
          </a:p>
          <a:p>
            <a:pPr lvl="1"/>
            <a:r>
              <a:rPr lang="en-GB" dirty="0"/>
              <a:t>Must be coherently harmonized in the European e-Infrastructures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88" y="4626120"/>
            <a:ext cx="1595945" cy="1489549"/>
          </a:xfrm>
          <a:prstGeom prst="rect">
            <a:avLst/>
          </a:prstGeom>
        </p:spPr>
      </p:pic>
      <p:sp>
        <p:nvSpPr>
          <p:cNvPr id="17" name="Segnaposto contenuto 2"/>
          <p:cNvSpPr txBox="1">
            <a:spLocks/>
          </p:cNvSpPr>
          <p:nvPr/>
        </p:nvSpPr>
        <p:spPr>
          <a:xfrm>
            <a:off x="199855" y="6107352"/>
            <a:ext cx="1775792" cy="5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dirty="0"/>
              <a:t>INDIGO PaaS Orchestrator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8"/>
          <a:srcRect l="11373" t="11511" r="11997" b="8054"/>
          <a:stretch/>
        </p:blipFill>
        <p:spPr>
          <a:xfrm>
            <a:off x="8922853" y="4706232"/>
            <a:ext cx="1509825" cy="158478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53" y="4672424"/>
            <a:ext cx="1418812" cy="1418812"/>
          </a:xfrm>
          <a:prstGeom prst="rect">
            <a:avLst/>
          </a:prstGeom>
        </p:spPr>
      </p:pic>
      <p:sp>
        <p:nvSpPr>
          <p:cNvPr id="21" name="Segnaposto contenuto 2"/>
          <p:cNvSpPr txBox="1">
            <a:spLocks/>
          </p:cNvSpPr>
          <p:nvPr/>
        </p:nvSpPr>
        <p:spPr>
          <a:xfrm>
            <a:off x="1872747" y="6150278"/>
            <a:ext cx="2194891" cy="66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dirty="0"/>
              <a:t>INDIGO CDMI Server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4073734" y="4825724"/>
            <a:ext cx="3420281" cy="1737273"/>
            <a:chOff x="6561919" y="4274521"/>
            <a:chExt cx="3420281" cy="1737273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88"/>
            <a:stretch/>
          </p:blipFill>
          <p:spPr>
            <a:xfrm>
              <a:off x="6561919" y="4319349"/>
              <a:ext cx="3420281" cy="1692445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11"/>
            <a:srcRect t="37493" b="44420"/>
            <a:stretch/>
          </p:blipFill>
          <p:spPr>
            <a:xfrm>
              <a:off x="7319559" y="4274521"/>
              <a:ext cx="1905000" cy="344556"/>
            </a:xfrm>
            <a:prstGeom prst="rect">
              <a:avLst/>
            </a:prstGeom>
          </p:spPr>
        </p:pic>
      </p:grpSp>
      <p:grpSp>
        <p:nvGrpSpPr>
          <p:cNvPr id="14" name="Gruppo 13"/>
          <p:cNvGrpSpPr/>
          <p:nvPr/>
        </p:nvGrpSpPr>
        <p:grpSpPr>
          <a:xfrm>
            <a:off x="7309747" y="4654267"/>
            <a:ext cx="1540303" cy="1748353"/>
            <a:chOff x="7872336" y="4814644"/>
            <a:chExt cx="1540303" cy="1748353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72336" y="4814644"/>
              <a:ext cx="1540303" cy="1748353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8129407" y="5213341"/>
              <a:ext cx="670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FTS</a:t>
              </a:r>
              <a:endParaRPr lang="en-US" b="1" dirty="0"/>
            </a:p>
          </p:txBody>
        </p: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3AEC4-1E0A-9247-ACF8-BAEAEB64D45E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2840" y="5119220"/>
            <a:ext cx="8477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28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940" y="157409"/>
            <a:ext cx="9994557" cy="815975"/>
          </a:xfrm>
        </p:spPr>
        <p:txBody>
          <a:bodyPr>
            <a:normAutofit/>
          </a:bodyPr>
          <a:lstStyle/>
          <a:p>
            <a:r>
              <a:rPr lang="en-GB" b="1" dirty="0" err="1"/>
              <a:t>Onedata</a:t>
            </a:r>
            <a:r>
              <a:rPr lang="en-GB" b="1" dirty="0"/>
              <a:t> Achievements (1)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6940" y="1553975"/>
            <a:ext cx="10515600" cy="4221783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Unified data access platform for PaaS at large</a:t>
            </a:r>
          </a:p>
          <a:p>
            <a:pPr lvl="1"/>
            <a:r>
              <a:rPr lang="en-AU" dirty="0"/>
              <a:t>100M+ files per collection</a:t>
            </a:r>
          </a:p>
          <a:p>
            <a:pPr lvl="1"/>
            <a:r>
              <a:rPr lang="en-AU" dirty="0"/>
              <a:t>100GB/s range local processing throughput</a:t>
            </a:r>
          </a:p>
          <a:p>
            <a:pPr lvl="1"/>
            <a:r>
              <a:rPr lang="en-AU" dirty="0"/>
              <a:t>100Gbps range distributed meshed transfers</a:t>
            </a:r>
          </a:p>
          <a:p>
            <a:r>
              <a:rPr lang="en-AU" dirty="0"/>
              <a:t>Simplified deployment</a:t>
            </a:r>
          </a:p>
          <a:p>
            <a:pPr lvl="1"/>
            <a:r>
              <a:rPr lang="en-AU" dirty="0" err="1"/>
              <a:t>Onedatify</a:t>
            </a:r>
            <a:endParaRPr lang="en-AU" dirty="0"/>
          </a:p>
          <a:p>
            <a:pPr lvl="1"/>
            <a:r>
              <a:rPr lang="en-AU" dirty="0"/>
              <a:t>Integrated DNS and subdomain delegation</a:t>
            </a:r>
          </a:p>
          <a:p>
            <a:pPr lvl="1"/>
            <a:r>
              <a:rPr lang="en-AU" dirty="0"/>
              <a:t>Integrated Let’s encrypt </a:t>
            </a:r>
          </a:p>
          <a:p>
            <a:r>
              <a:rPr lang="en-AU" dirty="0" err="1"/>
              <a:t>Onedata</a:t>
            </a:r>
            <a:r>
              <a:rPr lang="en-AU" dirty="0"/>
              <a:t> can be used for high throughput data acceleration at </a:t>
            </a:r>
            <a:r>
              <a:rPr lang="en-AU" dirty="0" err="1"/>
              <a:t>exascale</a:t>
            </a:r>
            <a:r>
              <a:rPr lang="en-AU" dirty="0"/>
              <a:t> level</a:t>
            </a:r>
          </a:p>
          <a:p>
            <a:r>
              <a:rPr lang="en-AU" dirty="0"/>
              <a:t>Advanced file popularity and caching mechanism implemented</a:t>
            </a:r>
          </a:p>
          <a:p>
            <a:r>
              <a:rPr lang="en-AU" dirty="0"/>
              <a:t>Next generation integrated GUI interface</a:t>
            </a:r>
          </a:p>
          <a:p>
            <a:r>
              <a:rPr lang="en-AU" dirty="0"/>
              <a:t>Simplified rights management </a:t>
            </a:r>
          </a:p>
          <a:p>
            <a:r>
              <a:rPr lang="en-AU" dirty="0"/>
              <a:t>Implemented driver for WebDAV for integration with </a:t>
            </a:r>
            <a:r>
              <a:rPr lang="en-AU" dirty="0" err="1"/>
              <a:t>dCache</a:t>
            </a:r>
            <a:r>
              <a:rPr lang="en-AU" dirty="0"/>
              <a:t> and EUDAT- B2X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1453-6632-1645-93D9-D711F46CB541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6841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10210"/>
            <a:ext cx="9994557" cy="1101176"/>
          </a:xfrm>
        </p:spPr>
        <p:txBody>
          <a:bodyPr>
            <a:normAutofit/>
          </a:bodyPr>
          <a:lstStyle/>
          <a:p>
            <a:r>
              <a:rPr lang="en-GB" b="1" dirty="0" err="1"/>
              <a:t>Onedata</a:t>
            </a:r>
            <a:r>
              <a:rPr lang="en-GB" b="1" dirty="0"/>
              <a:t> Achievements (2)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43601"/>
            <a:ext cx="10515600" cy="4080534"/>
          </a:xfrm>
        </p:spPr>
        <p:txBody>
          <a:bodyPr>
            <a:normAutofit fontScale="92500"/>
          </a:bodyPr>
          <a:lstStyle/>
          <a:p>
            <a:r>
              <a:rPr lang="en-GB" dirty="0"/>
              <a:t>Redesigned and reimplemented internal map reduce system for large scale indices based on single collections</a:t>
            </a:r>
          </a:p>
          <a:p>
            <a:r>
              <a:rPr lang="en-GB" dirty="0"/>
              <a:t>Performance improvements in metadata management subsystem</a:t>
            </a:r>
          </a:p>
          <a:p>
            <a:r>
              <a:rPr lang="en-GB" dirty="0"/>
              <a:t>Interface for external logic depending on metadata streams</a:t>
            </a:r>
          </a:p>
          <a:p>
            <a:r>
              <a:rPr lang="en-GB" dirty="0"/>
              <a:t>Event based streams interfaces optimized and extended filtering options</a:t>
            </a:r>
          </a:p>
          <a:p>
            <a:r>
              <a:rPr lang="en-GB" dirty="0"/>
              <a:t>Integration attributes with POSIX API (</a:t>
            </a:r>
            <a:r>
              <a:rPr lang="en-GB" dirty="0" err="1"/>
              <a:t>xattr</a:t>
            </a:r>
            <a:r>
              <a:rPr lang="en-GB" dirty="0"/>
              <a:t> command works from command line)</a:t>
            </a:r>
          </a:p>
          <a:p>
            <a:r>
              <a:rPr lang="en-GB" dirty="0"/>
              <a:t>Public Shares integrated with DOI/PID minting</a:t>
            </a:r>
          </a:p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CE460-324D-A24A-BA16-17ACEE272AB7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9616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10210"/>
            <a:ext cx="9994557" cy="1023022"/>
          </a:xfrm>
        </p:spPr>
        <p:txBody>
          <a:bodyPr>
            <a:normAutofit/>
          </a:bodyPr>
          <a:lstStyle/>
          <a:p>
            <a:r>
              <a:rPr lang="en-GB" b="1" dirty="0" err="1"/>
              <a:t>Onedata</a:t>
            </a:r>
            <a:r>
              <a:rPr lang="en-GB" b="1" dirty="0"/>
              <a:t> Achievements (3)</a:t>
            </a:r>
            <a:endParaRPr lang="en-AU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7678" y="1693373"/>
            <a:ext cx="10515600" cy="4102836"/>
          </a:xfrm>
        </p:spPr>
        <p:txBody>
          <a:bodyPr/>
          <a:lstStyle/>
          <a:p>
            <a:r>
              <a:rPr lang="en-AU" dirty="0"/>
              <a:t>Prepared architecture for distributed metadata gathering and indexing</a:t>
            </a:r>
          </a:p>
          <a:p>
            <a:r>
              <a:rPr lang="en-AU" dirty="0"/>
              <a:t>Introduction new concept at </a:t>
            </a:r>
            <a:r>
              <a:rPr lang="en-AU" dirty="0" err="1"/>
              <a:t>Onezone</a:t>
            </a:r>
            <a:r>
              <a:rPr lang="en-AU" dirty="0"/>
              <a:t> level – Harvesters</a:t>
            </a:r>
          </a:p>
          <a:p>
            <a:pPr lvl="1"/>
            <a:r>
              <a:rPr lang="en-AU" dirty="0"/>
              <a:t>Collecting metadata from multiple: spaces, providers </a:t>
            </a:r>
          </a:p>
          <a:p>
            <a:pPr lvl="1"/>
            <a:r>
              <a:rPr lang="en-AU" dirty="0"/>
              <a:t>Using external indexing services (pluggable)  - at the moment Elasticsearch, but other to come like MySQL, </a:t>
            </a:r>
            <a:r>
              <a:rPr lang="en-AU" dirty="0" err="1"/>
              <a:t>SemanticDBs</a:t>
            </a:r>
            <a:r>
              <a:rPr lang="en-AU" dirty="0"/>
              <a:t> etc.</a:t>
            </a:r>
          </a:p>
          <a:p>
            <a:pPr lvl="1"/>
            <a:r>
              <a:rPr lang="en-AU" dirty="0"/>
              <a:t>Pluggable data discovery portal</a:t>
            </a:r>
          </a:p>
          <a:p>
            <a:pPr lvl="1"/>
            <a:r>
              <a:rPr lang="en-AU" dirty="0"/>
              <a:t>Detailed access control</a:t>
            </a:r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82B8-CCDA-A64F-ADD5-2A6F54FAFCD0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7109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/>
          </p:nvPr>
        </p:nvGraphicFramePr>
        <p:xfrm>
          <a:off x="7825525" y="1861610"/>
          <a:ext cx="1817722" cy="139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5161812" y="1749286"/>
            <a:ext cx="1963084" cy="2038621"/>
          </a:xfrm>
          <a:prstGeom prst="round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559" t="-6164" r="-11559" b="-6164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DL0/Bulk Archive         </a:t>
            </a:r>
            <a:r>
              <a:rPr lang="en-US" sz="1600" dirty="0"/>
              <a:t>       </a:t>
            </a:r>
            <a:r>
              <a:rPr lang="en-US" dirty="0"/>
              <a:t>x</a:t>
            </a:r>
          </a:p>
        </p:txBody>
      </p:sp>
      <p:cxnSp>
        <p:nvCxnSpPr>
          <p:cNvPr id="9" name="Connecteur en arc 8"/>
          <p:cNvCxnSpPr>
            <a:stCxn id="205" idx="3"/>
            <a:endCxn id="4" idx="1"/>
          </p:cNvCxnSpPr>
          <p:nvPr/>
        </p:nvCxnSpPr>
        <p:spPr>
          <a:xfrm>
            <a:off x="4440310" y="2322988"/>
            <a:ext cx="721503" cy="44560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106" idx="3"/>
            <a:endCxn id="4" idx="1"/>
          </p:cNvCxnSpPr>
          <p:nvPr/>
        </p:nvCxnSpPr>
        <p:spPr>
          <a:xfrm flipV="1">
            <a:off x="4461184" y="2768596"/>
            <a:ext cx="700629" cy="8340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Rectangle à coins arrondis 52"/>
          <p:cNvSpPr/>
          <p:nvPr/>
        </p:nvSpPr>
        <p:spPr>
          <a:xfrm>
            <a:off x="8159076" y="5163328"/>
            <a:ext cx="1179720" cy="768924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Scientist Interface</a:t>
            </a:r>
          </a:p>
        </p:txBody>
      </p:sp>
      <p:cxnSp>
        <p:nvCxnSpPr>
          <p:cNvPr id="34" name="Connecteur en arc 33"/>
          <p:cNvCxnSpPr>
            <a:stCxn id="4" idx="3"/>
            <a:endCxn id="3" idx="1"/>
          </p:cNvCxnSpPr>
          <p:nvPr/>
        </p:nvCxnSpPr>
        <p:spPr>
          <a:xfrm flipV="1">
            <a:off x="7124897" y="2557696"/>
            <a:ext cx="700629" cy="2109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rc 35"/>
          <p:cNvCxnSpPr>
            <a:stCxn id="3" idx="2"/>
            <a:endCxn id="59" idx="1"/>
          </p:cNvCxnSpPr>
          <p:nvPr/>
        </p:nvCxnSpPr>
        <p:spPr>
          <a:xfrm rot="5400000">
            <a:off x="8498063" y="3490108"/>
            <a:ext cx="472649" cy="127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rc 45"/>
          <p:cNvCxnSpPr>
            <a:stCxn id="59" idx="3"/>
            <a:endCxn id="53" idx="0"/>
          </p:cNvCxnSpPr>
          <p:nvPr/>
        </p:nvCxnSpPr>
        <p:spPr>
          <a:xfrm rot="16200000" flipH="1">
            <a:off x="8508511" y="4922903"/>
            <a:ext cx="466300" cy="1455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Cylindre 58"/>
          <p:cNvSpPr/>
          <p:nvPr/>
        </p:nvSpPr>
        <p:spPr>
          <a:xfrm>
            <a:off x="8159076" y="3726434"/>
            <a:ext cx="1150620" cy="970595"/>
          </a:xfrm>
          <a:prstGeom prst="can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DL3 / High level data</a:t>
            </a:r>
          </a:p>
        </p:txBody>
      </p:sp>
      <p:grpSp>
        <p:nvGrpSpPr>
          <p:cNvPr id="206" name="Groupe 205"/>
          <p:cNvGrpSpPr/>
          <p:nvPr/>
        </p:nvGrpSpPr>
        <p:grpSpPr>
          <a:xfrm>
            <a:off x="1728423" y="1694935"/>
            <a:ext cx="2711886" cy="1157594"/>
            <a:chOff x="1108634" y="5595286"/>
            <a:chExt cx="2711886" cy="1157594"/>
          </a:xfrm>
        </p:grpSpPr>
        <p:sp>
          <p:nvSpPr>
            <p:cNvPr id="204" name="Rectangle à coins arrondis 203"/>
            <p:cNvSpPr/>
            <p:nvPr/>
          </p:nvSpPr>
          <p:spPr>
            <a:xfrm>
              <a:off x="1108634" y="5595286"/>
              <a:ext cx="2711886" cy="1157594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28000"/>
              </a:stretch>
            </a:blip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dirty="0"/>
                <a:t>Canary Island         ,   </a:t>
              </a:r>
            </a:p>
          </p:txBody>
        </p:sp>
        <p:sp>
          <p:nvSpPr>
            <p:cNvPr id="205" name="Rectangle à coins arrondis 204"/>
            <p:cNvSpPr/>
            <p:nvPr/>
          </p:nvSpPr>
          <p:spPr>
            <a:xfrm>
              <a:off x="2967080" y="6013835"/>
              <a:ext cx="853440" cy="41900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Online Process</a:t>
              </a:r>
            </a:p>
          </p:txBody>
        </p:sp>
      </p:grpSp>
      <p:grpSp>
        <p:nvGrpSpPr>
          <p:cNvPr id="104" name="Groupe 103"/>
          <p:cNvGrpSpPr/>
          <p:nvPr/>
        </p:nvGrpSpPr>
        <p:grpSpPr>
          <a:xfrm>
            <a:off x="1749297" y="2974620"/>
            <a:ext cx="2711886" cy="1157594"/>
            <a:chOff x="1108634" y="5595286"/>
            <a:chExt cx="2711886" cy="1157594"/>
          </a:xfrm>
        </p:grpSpPr>
        <p:sp>
          <p:nvSpPr>
            <p:cNvPr id="105" name="Rectangle à coins arrondis 104"/>
            <p:cNvSpPr/>
            <p:nvPr/>
          </p:nvSpPr>
          <p:spPr>
            <a:xfrm>
              <a:off x="1108634" y="5595286"/>
              <a:ext cx="2711886" cy="1157594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28000"/>
              </a:stretch>
            </a:blip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dirty="0"/>
                <a:t>Chile             ,   </a:t>
              </a:r>
            </a:p>
          </p:txBody>
        </p:sp>
        <p:sp>
          <p:nvSpPr>
            <p:cNvPr id="106" name="Rectangle à coins arrondis 105"/>
            <p:cNvSpPr/>
            <p:nvPr/>
          </p:nvSpPr>
          <p:spPr>
            <a:xfrm>
              <a:off x="2967080" y="6013835"/>
              <a:ext cx="853440" cy="419005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Online Process</a:t>
              </a:r>
            </a:p>
          </p:txBody>
        </p:sp>
      </p:grpSp>
      <p:sp>
        <p:nvSpPr>
          <p:cNvPr id="21" name="Google Shape;73;p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s-ES" sz="1200" dirty="0">
              <a:solidFill>
                <a:schemeClr val="dk2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23253" y="4487979"/>
            <a:ext cx="199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20PB/</a:t>
            </a:r>
            <a:r>
              <a:rPr lang="en-US" sz="2000" b="1" dirty="0" err="1"/>
              <a:t>yr</a:t>
            </a:r>
            <a:endParaRPr lang="en-US" sz="2000" b="1" dirty="0"/>
          </a:p>
          <a:p>
            <a:r>
              <a:rPr lang="en-US" sz="2000" b="1" dirty="0"/>
              <a:t>Max 500 files/s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DE6D3-DE0F-1747-80C9-2586602D6CD5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048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3" grpId="0" animBg="1"/>
      <p:bldP spid="59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/>
          </p:nvPr>
        </p:nvGraphicFramePr>
        <p:xfrm>
          <a:off x="7825525" y="1861610"/>
          <a:ext cx="1817722" cy="139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5161812" y="1749286"/>
            <a:ext cx="1963084" cy="2038621"/>
          </a:xfrm>
          <a:prstGeom prst="round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559" t="-6164" r="-11559" b="-6164"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DL0/Bulk Archive         </a:t>
            </a:r>
            <a:r>
              <a:rPr lang="en-US" sz="1600" dirty="0"/>
              <a:t>       </a:t>
            </a:r>
            <a:r>
              <a:rPr lang="en-US" dirty="0"/>
              <a:t>x</a:t>
            </a:r>
          </a:p>
        </p:txBody>
      </p:sp>
      <p:cxnSp>
        <p:nvCxnSpPr>
          <p:cNvPr id="9" name="Connecteur en arc 8"/>
          <p:cNvCxnSpPr>
            <a:stCxn id="205" idx="3"/>
            <a:endCxn id="4" idx="1"/>
          </p:cNvCxnSpPr>
          <p:nvPr/>
        </p:nvCxnSpPr>
        <p:spPr>
          <a:xfrm>
            <a:off x="4440310" y="2322988"/>
            <a:ext cx="721503" cy="44560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106" idx="3"/>
            <a:endCxn id="4" idx="1"/>
          </p:cNvCxnSpPr>
          <p:nvPr/>
        </p:nvCxnSpPr>
        <p:spPr>
          <a:xfrm flipV="1">
            <a:off x="4461184" y="2768596"/>
            <a:ext cx="700629" cy="8340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Rectangle à coins arrondis 52"/>
          <p:cNvSpPr/>
          <p:nvPr/>
        </p:nvSpPr>
        <p:spPr>
          <a:xfrm>
            <a:off x="8159076" y="5163328"/>
            <a:ext cx="1179720" cy="768924"/>
          </a:xfrm>
          <a:prstGeom prst="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Scientist Interface</a:t>
            </a:r>
          </a:p>
        </p:txBody>
      </p:sp>
      <p:cxnSp>
        <p:nvCxnSpPr>
          <p:cNvPr id="34" name="Connecteur en arc 33"/>
          <p:cNvCxnSpPr>
            <a:stCxn id="4" idx="3"/>
            <a:endCxn id="3" idx="1"/>
          </p:cNvCxnSpPr>
          <p:nvPr/>
        </p:nvCxnSpPr>
        <p:spPr>
          <a:xfrm flipV="1">
            <a:off x="7124897" y="2557696"/>
            <a:ext cx="700629" cy="2109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rc 35"/>
          <p:cNvCxnSpPr>
            <a:stCxn id="3" idx="2"/>
            <a:endCxn id="59" idx="1"/>
          </p:cNvCxnSpPr>
          <p:nvPr/>
        </p:nvCxnSpPr>
        <p:spPr>
          <a:xfrm rot="5400000">
            <a:off x="8498063" y="3490108"/>
            <a:ext cx="472649" cy="127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rc 45"/>
          <p:cNvCxnSpPr>
            <a:stCxn id="59" idx="3"/>
            <a:endCxn id="53" idx="0"/>
          </p:cNvCxnSpPr>
          <p:nvPr/>
        </p:nvCxnSpPr>
        <p:spPr>
          <a:xfrm rot="16200000" flipH="1">
            <a:off x="8508511" y="4922903"/>
            <a:ext cx="466300" cy="1455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Cylindre 58"/>
          <p:cNvSpPr/>
          <p:nvPr/>
        </p:nvSpPr>
        <p:spPr>
          <a:xfrm>
            <a:off x="8159076" y="3726434"/>
            <a:ext cx="1150620" cy="970595"/>
          </a:xfrm>
          <a:prstGeom prst="can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DL3 / High level data</a:t>
            </a:r>
          </a:p>
        </p:txBody>
      </p:sp>
      <p:grpSp>
        <p:nvGrpSpPr>
          <p:cNvPr id="206" name="Groupe 205"/>
          <p:cNvGrpSpPr/>
          <p:nvPr/>
        </p:nvGrpSpPr>
        <p:grpSpPr>
          <a:xfrm>
            <a:off x="1728423" y="1694935"/>
            <a:ext cx="2711886" cy="1157594"/>
            <a:chOff x="1108634" y="5595286"/>
            <a:chExt cx="2711886" cy="1157594"/>
          </a:xfrm>
        </p:grpSpPr>
        <p:sp>
          <p:nvSpPr>
            <p:cNvPr id="204" name="Rectangle à coins arrondis 203"/>
            <p:cNvSpPr/>
            <p:nvPr/>
          </p:nvSpPr>
          <p:spPr>
            <a:xfrm>
              <a:off x="1108634" y="5595286"/>
              <a:ext cx="2711886" cy="1157594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28000"/>
              </a:stretch>
            </a:blip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dirty="0"/>
                <a:t>Canary Island         ,   </a:t>
              </a:r>
            </a:p>
          </p:txBody>
        </p:sp>
        <p:sp>
          <p:nvSpPr>
            <p:cNvPr id="205" name="Rectangle à coins arrondis 204"/>
            <p:cNvSpPr/>
            <p:nvPr/>
          </p:nvSpPr>
          <p:spPr>
            <a:xfrm>
              <a:off x="2967080" y="6013835"/>
              <a:ext cx="853440" cy="41900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Online Process</a:t>
              </a:r>
            </a:p>
          </p:txBody>
        </p:sp>
      </p:grpSp>
      <p:grpSp>
        <p:nvGrpSpPr>
          <p:cNvPr id="104" name="Groupe 103"/>
          <p:cNvGrpSpPr/>
          <p:nvPr/>
        </p:nvGrpSpPr>
        <p:grpSpPr>
          <a:xfrm>
            <a:off x="1749297" y="2974620"/>
            <a:ext cx="2711886" cy="1157594"/>
            <a:chOff x="1108634" y="5595286"/>
            <a:chExt cx="2711886" cy="1157594"/>
          </a:xfrm>
        </p:grpSpPr>
        <p:sp>
          <p:nvSpPr>
            <p:cNvPr id="105" name="Rectangle à coins arrondis 104"/>
            <p:cNvSpPr/>
            <p:nvPr/>
          </p:nvSpPr>
          <p:spPr>
            <a:xfrm>
              <a:off x="1108634" y="5595286"/>
              <a:ext cx="2711886" cy="1157594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r="28000"/>
              </a:stretch>
            </a:blip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en-US" dirty="0"/>
                <a:t>Chile             ,   </a:t>
              </a:r>
            </a:p>
          </p:txBody>
        </p:sp>
        <p:sp>
          <p:nvSpPr>
            <p:cNvPr id="106" name="Rectangle à coins arrondis 105"/>
            <p:cNvSpPr/>
            <p:nvPr/>
          </p:nvSpPr>
          <p:spPr>
            <a:xfrm>
              <a:off x="2967080" y="6013835"/>
              <a:ext cx="853440" cy="419005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Online Process</a:t>
              </a: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76" y="1839032"/>
            <a:ext cx="1615840" cy="1550924"/>
          </a:xfrm>
          <a:prstGeom prst="rect">
            <a:avLst/>
          </a:prstGeom>
        </p:spPr>
      </p:pic>
      <p:sp>
        <p:nvSpPr>
          <p:cNvPr id="21" name="Google Shape;73;p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s-ES" sz="1200" dirty="0">
              <a:solidFill>
                <a:schemeClr val="dk2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BA0B-538B-F347-B9AF-0FB6408B2171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55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5C54-42A2-394E-899D-172F7C661144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45</a:t>
            </a:fld>
            <a:endParaRPr lang="it-IT" dirty="0"/>
          </a:p>
        </p:txBody>
      </p:sp>
      <p:sp>
        <p:nvSpPr>
          <p:cNvPr id="26" name="Rectangle 5"/>
          <p:cNvSpPr/>
          <p:nvPr/>
        </p:nvSpPr>
        <p:spPr>
          <a:xfrm>
            <a:off x="2407326" y="1180458"/>
            <a:ext cx="6121897" cy="3515360"/>
          </a:xfrm>
          <a:prstGeom prst="rect">
            <a:avLst/>
          </a:prstGeom>
          <a:blipFill>
            <a:blip r:embed="rId2"/>
            <a:srcRect/>
            <a:stretch>
              <a:fillRect l="39415" t="39247" r="-573" b="3924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droite 30"/>
          <p:cNvSpPr/>
          <p:nvPr/>
        </p:nvSpPr>
        <p:spPr>
          <a:xfrm>
            <a:off x="7937781" y="3715985"/>
            <a:ext cx="1408861" cy="737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fr-FR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Query</a:t>
            </a:r>
            <a:r>
              <a:rPr lang="fr-F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Metadata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ccolades 32"/>
          <p:cNvSpPr/>
          <p:nvPr/>
        </p:nvSpPr>
        <p:spPr>
          <a:xfrm>
            <a:off x="9313510" y="3772099"/>
            <a:ext cx="1359243" cy="618091"/>
          </a:xfrm>
          <a:prstGeom prst="bracePai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Restquery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èche droite 35"/>
          <p:cNvSpPr/>
          <p:nvPr/>
        </p:nvSpPr>
        <p:spPr>
          <a:xfrm>
            <a:off x="8099761" y="1852760"/>
            <a:ext cx="1822803" cy="571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Query</a:t>
            </a: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by LFN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rganigramme : Multidocument 58"/>
          <p:cNvSpPr/>
          <p:nvPr/>
        </p:nvSpPr>
        <p:spPr>
          <a:xfrm>
            <a:off x="7057437" y="1769894"/>
            <a:ext cx="1043184" cy="82492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 System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èche angle droit à deux pointes 59"/>
          <p:cNvSpPr/>
          <p:nvPr/>
        </p:nvSpPr>
        <p:spPr>
          <a:xfrm rot="10800000">
            <a:off x="3302666" y="1972304"/>
            <a:ext cx="3607786" cy="1759304"/>
          </a:xfrm>
          <a:prstGeom prst="leftUpArrow">
            <a:avLst>
              <a:gd name="adj1" fmla="val 14120"/>
              <a:gd name="adj2" fmla="val 181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lèche droite 62"/>
          <p:cNvSpPr/>
          <p:nvPr/>
        </p:nvSpPr>
        <p:spPr>
          <a:xfrm>
            <a:off x="4454951" y="3962262"/>
            <a:ext cx="2038613" cy="335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Organigramme : Disque magnétique 63"/>
          <p:cNvSpPr/>
          <p:nvPr/>
        </p:nvSpPr>
        <p:spPr>
          <a:xfrm>
            <a:off x="6523503" y="3740363"/>
            <a:ext cx="1356043" cy="7371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Metadata</a:t>
            </a:r>
            <a:r>
              <a: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èche droite 64"/>
          <p:cNvSpPr/>
          <p:nvPr/>
        </p:nvSpPr>
        <p:spPr>
          <a:xfrm>
            <a:off x="2377387" y="2029086"/>
            <a:ext cx="1054254" cy="43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ingest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rganigramme : Multidocument 66"/>
          <p:cNvSpPr/>
          <p:nvPr/>
        </p:nvSpPr>
        <p:spPr>
          <a:xfrm>
            <a:off x="879800" y="1953635"/>
            <a:ext cx="1380542" cy="855826"/>
          </a:xfrm>
          <a:prstGeom prst="flowChartMultidocumen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ruppo 55"/>
          <p:cNvGrpSpPr/>
          <p:nvPr/>
        </p:nvGrpSpPr>
        <p:grpSpPr>
          <a:xfrm>
            <a:off x="2995106" y="3720728"/>
            <a:ext cx="1401610" cy="2371859"/>
            <a:chOff x="4426342" y="3720728"/>
            <a:chExt cx="1401610" cy="2371859"/>
          </a:xfrm>
        </p:grpSpPr>
        <p:sp>
          <p:nvSpPr>
            <p:cNvPr id="32" name="Rectangle 60"/>
            <p:cNvSpPr/>
            <p:nvPr/>
          </p:nvSpPr>
          <p:spPr>
            <a:xfrm rot="16200000">
              <a:off x="4206802" y="3940268"/>
              <a:ext cx="1840690" cy="140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fr-FR" sz="16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preprocessing</a:t>
              </a:r>
              <a:endPara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rganigramme : Jonction de sommaire 61"/>
            <p:cNvSpPr/>
            <p:nvPr/>
          </p:nvSpPr>
          <p:spPr>
            <a:xfrm>
              <a:off x="4426342" y="5395770"/>
              <a:ext cx="1351648" cy="696817"/>
            </a:xfrm>
            <a:prstGeom prst="flowChartSummingJuncti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CTA HDF5 Extraction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322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30A0D-2B10-A846-B243-D850480FED9D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46</a:t>
            </a:fld>
            <a:endParaRPr lang="it-IT" dirty="0"/>
          </a:p>
        </p:txBody>
      </p:sp>
      <p:sp>
        <p:nvSpPr>
          <p:cNvPr id="26" name="Rectangle 5"/>
          <p:cNvSpPr/>
          <p:nvPr/>
        </p:nvSpPr>
        <p:spPr>
          <a:xfrm>
            <a:off x="2407326" y="1180458"/>
            <a:ext cx="6121897" cy="3515360"/>
          </a:xfrm>
          <a:prstGeom prst="rect">
            <a:avLst/>
          </a:prstGeom>
          <a:blipFill>
            <a:blip r:embed="rId2"/>
            <a:srcRect/>
            <a:stretch>
              <a:fillRect l="39415" t="39247" r="-573" b="3924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droite 30"/>
          <p:cNvSpPr/>
          <p:nvPr/>
        </p:nvSpPr>
        <p:spPr>
          <a:xfrm>
            <a:off x="7937781" y="3715985"/>
            <a:ext cx="1408861" cy="737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fr-FR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Query</a:t>
            </a:r>
            <a:r>
              <a:rPr lang="fr-F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Metadata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ccolades 32"/>
          <p:cNvSpPr/>
          <p:nvPr/>
        </p:nvSpPr>
        <p:spPr>
          <a:xfrm>
            <a:off x="9313510" y="3772099"/>
            <a:ext cx="1359243" cy="618091"/>
          </a:xfrm>
          <a:prstGeom prst="bracePai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Restquery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èche droite 35"/>
          <p:cNvSpPr/>
          <p:nvPr/>
        </p:nvSpPr>
        <p:spPr>
          <a:xfrm>
            <a:off x="8099761" y="1852760"/>
            <a:ext cx="1822803" cy="571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Query</a:t>
            </a: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by LFN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rganigramme : Multidocument 58"/>
          <p:cNvSpPr/>
          <p:nvPr/>
        </p:nvSpPr>
        <p:spPr>
          <a:xfrm>
            <a:off x="7057437" y="1769894"/>
            <a:ext cx="1043184" cy="82492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 System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èche angle droit à deux pointes 59"/>
          <p:cNvSpPr/>
          <p:nvPr/>
        </p:nvSpPr>
        <p:spPr>
          <a:xfrm rot="10800000">
            <a:off x="3302666" y="1972304"/>
            <a:ext cx="3607786" cy="1759304"/>
          </a:xfrm>
          <a:prstGeom prst="leftUpArrow">
            <a:avLst>
              <a:gd name="adj1" fmla="val 14120"/>
              <a:gd name="adj2" fmla="val 181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lèche droite 62"/>
          <p:cNvSpPr/>
          <p:nvPr/>
        </p:nvSpPr>
        <p:spPr>
          <a:xfrm>
            <a:off x="4454951" y="3962262"/>
            <a:ext cx="2038613" cy="335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Organigramme : Disque magnétique 63"/>
          <p:cNvSpPr/>
          <p:nvPr/>
        </p:nvSpPr>
        <p:spPr>
          <a:xfrm>
            <a:off x="6523503" y="3740363"/>
            <a:ext cx="1356043" cy="7371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Metadata</a:t>
            </a:r>
            <a:r>
              <a: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èche droite 64"/>
          <p:cNvSpPr/>
          <p:nvPr/>
        </p:nvSpPr>
        <p:spPr>
          <a:xfrm>
            <a:off x="2377387" y="2029086"/>
            <a:ext cx="1054254" cy="43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ingest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rganigramme : Multidocument 66"/>
          <p:cNvSpPr/>
          <p:nvPr/>
        </p:nvSpPr>
        <p:spPr>
          <a:xfrm>
            <a:off x="879800" y="1953635"/>
            <a:ext cx="1380542" cy="855826"/>
          </a:xfrm>
          <a:prstGeom prst="flowChartMultidocumen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ruppo 55"/>
          <p:cNvGrpSpPr/>
          <p:nvPr/>
        </p:nvGrpSpPr>
        <p:grpSpPr>
          <a:xfrm>
            <a:off x="2995106" y="3720728"/>
            <a:ext cx="1401610" cy="2371859"/>
            <a:chOff x="4426342" y="3720728"/>
            <a:chExt cx="1401610" cy="2371859"/>
          </a:xfrm>
        </p:grpSpPr>
        <p:sp>
          <p:nvSpPr>
            <p:cNvPr id="32" name="Rectangle 60"/>
            <p:cNvSpPr/>
            <p:nvPr/>
          </p:nvSpPr>
          <p:spPr>
            <a:xfrm rot="16200000">
              <a:off x="4206802" y="3940268"/>
              <a:ext cx="1840690" cy="140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fr-FR" sz="16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preprocessing</a:t>
              </a:r>
              <a:endPara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rganigramme : Jonction de sommaire 61"/>
            <p:cNvSpPr/>
            <p:nvPr/>
          </p:nvSpPr>
          <p:spPr>
            <a:xfrm>
              <a:off x="4426342" y="5395770"/>
              <a:ext cx="1351648" cy="696817"/>
            </a:xfrm>
            <a:prstGeom prst="flowChartSummingJuncti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CTA HDF5 Extraction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4516366" y="1769894"/>
            <a:ext cx="4774930" cy="4662305"/>
            <a:chOff x="6988349" y="1781374"/>
            <a:chExt cx="4774930" cy="4662305"/>
          </a:xfrm>
        </p:grpSpPr>
        <p:pic>
          <p:nvPicPr>
            <p:cNvPr id="20" name="Image 25"/>
            <p:cNvPicPr/>
            <p:nvPr/>
          </p:nvPicPr>
          <p:blipFill rotWithShape="1">
            <a:blip r:embed="rId3"/>
            <a:srcRect r="16742" b="32882"/>
            <a:stretch/>
          </p:blipFill>
          <p:spPr>
            <a:xfrm>
              <a:off x="6988349" y="1781374"/>
              <a:ext cx="3957550" cy="2668171"/>
            </a:xfrm>
            <a:prstGeom prst="rect">
              <a:avLst/>
            </a:prstGeom>
          </p:spPr>
        </p:pic>
        <p:grpSp>
          <p:nvGrpSpPr>
            <p:cNvPr id="21" name="Gruppo 20"/>
            <p:cNvGrpSpPr/>
            <p:nvPr/>
          </p:nvGrpSpPr>
          <p:grpSpPr>
            <a:xfrm>
              <a:off x="8237700" y="3840024"/>
              <a:ext cx="3525579" cy="2603655"/>
              <a:chOff x="1107325" y="3211417"/>
              <a:chExt cx="3525579" cy="2603655"/>
            </a:xfrm>
          </p:grpSpPr>
          <p:sp>
            <p:nvSpPr>
              <p:cNvPr id="22" name="Cylindre 7"/>
              <p:cNvSpPr/>
              <p:nvPr/>
            </p:nvSpPr>
            <p:spPr>
              <a:xfrm>
                <a:off x="1265050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 POSIX</a:t>
                </a:r>
              </a:p>
              <a:p>
                <a:pPr algn="ctr"/>
                <a:r>
                  <a:rPr lang="fr-FR" sz="1350" dirty="0"/>
                  <a:t>40TB</a:t>
                </a:r>
                <a:endParaRPr lang="en-US" sz="1350" dirty="0"/>
              </a:p>
            </p:txBody>
          </p:sp>
          <p:sp>
            <p:nvSpPr>
              <p:cNvPr id="23" name="Cube 8"/>
              <p:cNvSpPr/>
              <p:nvPr/>
            </p:nvSpPr>
            <p:spPr>
              <a:xfrm>
                <a:off x="1107325" y="4294926"/>
                <a:ext cx="1601759" cy="67934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LAPP-PROVIDER</a:t>
                </a:r>
                <a:endParaRPr lang="en-US" sz="1350" dirty="0"/>
              </a:p>
            </p:txBody>
          </p:sp>
          <p:sp>
            <p:nvSpPr>
              <p:cNvPr id="24" name="Cube 10"/>
              <p:cNvSpPr/>
              <p:nvPr/>
            </p:nvSpPr>
            <p:spPr>
              <a:xfrm>
                <a:off x="1758835" y="3211417"/>
                <a:ext cx="2000250" cy="399011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SPACE-CTA</a:t>
                </a:r>
                <a:endParaRPr lang="en-US" sz="1350" dirty="0"/>
              </a:p>
            </p:txBody>
          </p:sp>
          <p:sp>
            <p:nvSpPr>
              <p:cNvPr id="25" name="Cylindre 14"/>
              <p:cNvSpPr/>
              <p:nvPr/>
            </p:nvSpPr>
            <p:spPr>
              <a:xfrm>
                <a:off x="2634528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S3</a:t>
                </a:r>
              </a:p>
              <a:p>
                <a:pPr algn="ctr"/>
                <a:r>
                  <a:rPr lang="fr-FR" sz="1350" dirty="0"/>
                  <a:t>4TB</a:t>
                </a:r>
                <a:endParaRPr lang="en-US" sz="1350" dirty="0"/>
              </a:p>
            </p:txBody>
          </p:sp>
          <p:sp>
            <p:nvSpPr>
              <p:cNvPr id="38" name="Cube 15"/>
              <p:cNvSpPr/>
              <p:nvPr/>
            </p:nvSpPr>
            <p:spPr>
              <a:xfrm>
                <a:off x="2765686" y="4305038"/>
                <a:ext cx="1849582" cy="47360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CC-PROVIDER-02</a:t>
                </a:r>
                <a:endParaRPr lang="en-US" sz="1350" dirty="0"/>
              </a:p>
            </p:txBody>
          </p:sp>
          <p:sp>
            <p:nvSpPr>
              <p:cNvPr id="39" name="Cylindre 16"/>
              <p:cNvSpPr/>
              <p:nvPr/>
            </p:nvSpPr>
            <p:spPr>
              <a:xfrm>
                <a:off x="3672784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POSIX</a:t>
                </a:r>
              </a:p>
              <a:p>
                <a:pPr algn="ctr"/>
                <a:r>
                  <a:rPr lang="fr-FR" sz="1350" dirty="0"/>
                  <a:t>6TB</a:t>
                </a:r>
                <a:endParaRPr lang="en-US" sz="1350" dirty="0"/>
              </a:p>
            </p:txBody>
          </p:sp>
          <p:cxnSp>
            <p:nvCxnSpPr>
              <p:cNvPr id="40" name="Connecteur en angle 19"/>
              <p:cNvCxnSpPr>
                <a:stCxn id="24" idx="3"/>
                <a:endCxn id="23" idx="0"/>
              </p:cNvCxnSpPr>
              <p:nvPr/>
            </p:nvCxnSpPr>
            <p:spPr>
              <a:xfrm rot="5400000">
                <a:off x="1956113" y="3541956"/>
                <a:ext cx="684498" cy="821443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en angle 20"/>
              <p:cNvCxnSpPr>
                <a:stCxn id="24" idx="3"/>
                <a:endCxn id="38" idx="0"/>
              </p:cNvCxnSpPr>
              <p:nvPr/>
            </p:nvCxnSpPr>
            <p:spPr>
              <a:xfrm rot="16200000" flipH="1">
                <a:off x="2882076" y="3437435"/>
                <a:ext cx="694610" cy="1040594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en angle 23"/>
              <p:cNvCxnSpPr>
                <a:stCxn id="38" idx="3"/>
                <a:endCxn id="25" idx="1"/>
              </p:cNvCxnSpPr>
              <p:nvPr/>
            </p:nvCxnSpPr>
            <p:spPr>
              <a:xfrm rot="5400000">
                <a:off x="3238144" y="4655090"/>
                <a:ext cx="269579" cy="51668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en angle 26"/>
              <p:cNvCxnSpPr>
                <a:stCxn id="38" idx="3"/>
                <a:endCxn id="39" idx="1"/>
              </p:cNvCxnSpPr>
              <p:nvPr/>
            </p:nvCxnSpPr>
            <p:spPr>
              <a:xfrm rot="16200000" flipH="1">
                <a:off x="3757271" y="4652649"/>
                <a:ext cx="269579" cy="52156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en angle 29"/>
              <p:cNvCxnSpPr>
                <a:stCxn id="23" idx="3"/>
                <a:endCxn id="22" idx="1"/>
              </p:cNvCxnSpPr>
              <p:nvPr/>
            </p:nvCxnSpPr>
            <p:spPr>
              <a:xfrm rot="16200000" flipH="1">
                <a:off x="1694482" y="4997594"/>
                <a:ext cx="73950" cy="27306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04702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7A0C0-C79A-694F-B262-889550714152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47</a:t>
            </a:fld>
            <a:endParaRPr lang="it-IT" dirty="0"/>
          </a:p>
        </p:txBody>
      </p:sp>
      <p:sp>
        <p:nvSpPr>
          <p:cNvPr id="26" name="Rectangle 5"/>
          <p:cNvSpPr/>
          <p:nvPr/>
        </p:nvSpPr>
        <p:spPr>
          <a:xfrm>
            <a:off x="2407326" y="1180458"/>
            <a:ext cx="6121897" cy="3515360"/>
          </a:xfrm>
          <a:prstGeom prst="rect">
            <a:avLst/>
          </a:prstGeom>
          <a:blipFill>
            <a:blip r:embed="rId2"/>
            <a:srcRect/>
            <a:stretch>
              <a:fillRect l="39415" t="39247" r="-573" b="3924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droite 30"/>
          <p:cNvSpPr/>
          <p:nvPr/>
        </p:nvSpPr>
        <p:spPr>
          <a:xfrm>
            <a:off x="7937781" y="3715985"/>
            <a:ext cx="1408861" cy="737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fr-FR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Query</a:t>
            </a:r>
            <a:r>
              <a:rPr lang="fr-F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Metadata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ccolades 32"/>
          <p:cNvSpPr/>
          <p:nvPr/>
        </p:nvSpPr>
        <p:spPr>
          <a:xfrm>
            <a:off x="9313510" y="3772099"/>
            <a:ext cx="1359243" cy="618091"/>
          </a:xfrm>
          <a:prstGeom prst="bracePai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Restquery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èche droite 35"/>
          <p:cNvSpPr/>
          <p:nvPr/>
        </p:nvSpPr>
        <p:spPr>
          <a:xfrm>
            <a:off x="8099761" y="1852760"/>
            <a:ext cx="1822803" cy="571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Query</a:t>
            </a: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by LFN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rganigramme : Multidocument 58"/>
          <p:cNvSpPr/>
          <p:nvPr/>
        </p:nvSpPr>
        <p:spPr>
          <a:xfrm>
            <a:off x="7057437" y="1769894"/>
            <a:ext cx="1043184" cy="82492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 System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èche angle droit à deux pointes 59"/>
          <p:cNvSpPr/>
          <p:nvPr/>
        </p:nvSpPr>
        <p:spPr>
          <a:xfrm rot="10800000">
            <a:off x="3302666" y="1972304"/>
            <a:ext cx="3607786" cy="1759304"/>
          </a:xfrm>
          <a:prstGeom prst="leftUpArrow">
            <a:avLst>
              <a:gd name="adj1" fmla="val 14120"/>
              <a:gd name="adj2" fmla="val 181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lèche droite 62"/>
          <p:cNvSpPr/>
          <p:nvPr/>
        </p:nvSpPr>
        <p:spPr>
          <a:xfrm>
            <a:off x="4454951" y="3962262"/>
            <a:ext cx="2038613" cy="335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Organigramme : Disque magnétique 63"/>
          <p:cNvSpPr/>
          <p:nvPr/>
        </p:nvSpPr>
        <p:spPr>
          <a:xfrm>
            <a:off x="6523503" y="3740363"/>
            <a:ext cx="1356043" cy="7371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Metadata</a:t>
            </a:r>
            <a:r>
              <a: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èche droite 64"/>
          <p:cNvSpPr/>
          <p:nvPr/>
        </p:nvSpPr>
        <p:spPr>
          <a:xfrm>
            <a:off x="2377387" y="2029086"/>
            <a:ext cx="1054254" cy="43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ingest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rganigramme : Multidocument 66"/>
          <p:cNvSpPr/>
          <p:nvPr/>
        </p:nvSpPr>
        <p:spPr>
          <a:xfrm>
            <a:off x="879800" y="1953635"/>
            <a:ext cx="1380542" cy="855826"/>
          </a:xfrm>
          <a:prstGeom prst="flowChartMultidocumen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ruppo 55"/>
          <p:cNvGrpSpPr/>
          <p:nvPr/>
        </p:nvGrpSpPr>
        <p:grpSpPr>
          <a:xfrm>
            <a:off x="2995106" y="3720728"/>
            <a:ext cx="1401610" cy="2371859"/>
            <a:chOff x="4426342" y="3720728"/>
            <a:chExt cx="1401610" cy="2371859"/>
          </a:xfrm>
        </p:grpSpPr>
        <p:sp>
          <p:nvSpPr>
            <p:cNvPr id="32" name="Rectangle 60"/>
            <p:cNvSpPr/>
            <p:nvPr/>
          </p:nvSpPr>
          <p:spPr>
            <a:xfrm rot="16200000">
              <a:off x="4206802" y="3940268"/>
              <a:ext cx="1840690" cy="140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fr-FR" sz="16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preprocessing</a:t>
              </a:r>
              <a:endPara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rganigramme : Jonction de sommaire 61"/>
            <p:cNvSpPr/>
            <p:nvPr/>
          </p:nvSpPr>
          <p:spPr>
            <a:xfrm>
              <a:off x="4426342" y="5395770"/>
              <a:ext cx="1351648" cy="696817"/>
            </a:xfrm>
            <a:prstGeom prst="flowChartSummingJuncti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CTA HDF5 Extraction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4516366" y="1769894"/>
            <a:ext cx="4774930" cy="4662305"/>
            <a:chOff x="6988349" y="1781374"/>
            <a:chExt cx="4774930" cy="4662305"/>
          </a:xfrm>
        </p:grpSpPr>
        <p:pic>
          <p:nvPicPr>
            <p:cNvPr id="20" name="Image 25"/>
            <p:cNvPicPr/>
            <p:nvPr/>
          </p:nvPicPr>
          <p:blipFill rotWithShape="1">
            <a:blip r:embed="rId3"/>
            <a:srcRect r="16742" b="32882"/>
            <a:stretch/>
          </p:blipFill>
          <p:spPr>
            <a:xfrm>
              <a:off x="6988349" y="1781374"/>
              <a:ext cx="3957550" cy="2668171"/>
            </a:xfrm>
            <a:prstGeom prst="rect">
              <a:avLst/>
            </a:prstGeom>
          </p:spPr>
        </p:pic>
        <p:grpSp>
          <p:nvGrpSpPr>
            <p:cNvPr id="21" name="Gruppo 20"/>
            <p:cNvGrpSpPr/>
            <p:nvPr/>
          </p:nvGrpSpPr>
          <p:grpSpPr>
            <a:xfrm>
              <a:off x="8237700" y="3840024"/>
              <a:ext cx="3525579" cy="2603655"/>
              <a:chOff x="1107325" y="3211417"/>
              <a:chExt cx="3525579" cy="2603655"/>
            </a:xfrm>
          </p:grpSpPr>
          <p:sp>
            <p:nvSpPr>
              <p:cNvPr id="22" name="Cylindre 7"/>
              <p:cNvSpPr/>
              <p:nvPr/>
            </p:nvSpPr>
            <p:spPr>
              <a:xfrm>
                <a:off x="1265050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 POSIX</a:t>
                </a:r>
              </a:p>
              <a:p>
                <a:pPr algn="ctr"/>
                <a:r>
                  <a:rPr lang="fr-FR" sz="1350" dirty="0"/>
                  <a:t>40TB</a:t>
                </a:r>
                <a:endParaRPr lang="en-US" sz="1350" dirty="0"/>
              </a:p>
            </p:txBody>
          </p:sp>
          <p:sp>
            <p:nvSpPr>
              <p:cNvPr id="23" name="Cube 8"/>
              <p:cNvSpPr/>
              <p:nvPr/>
            </p:nvSpPr>
            <p:spPr>
              <a:xfrm>
                <a:off x="1107325" y="4294926"/>
                <a:ext cx="1601759" cy="67934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LAPP-PROVIDER</a:t>
                </a:r>
                <a:endParaRPr lang="en-US" sz="1350" dirty="0"/>
              </a:p>
            </p:txBody>
          </p:sp>
          <p:sp>
            <p:nvSpPr>
              <p:cNvPr id="24" name="Cube 10"/>
              <p:cNvSpPr/>
              <p:nvPr/>
            </p:nvSpPr>
            <p:spPr>
              <a:xfrm>
                <a:off x="1758835" y="3211417"/>
                <a:ext cx="2000250" cy="399011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SPACE-CTA</a:t>
                </a:r>
                <a:endParaRPr lang="en-US" sz="1350" dirty="0"/>
              </a:p>
            </p:txBody>
          </p:sp>
          <p:sp>
            <p:nvSpPr>
              <p:cNvPr id="25" name="Cylindre 14"/>
              <p:cNvSpPr/>
              <p:nvPr/>
            </p:nvSpPr>
            <p:spPr>
              <a:xfrm>
                <a:off x="2634528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S3</a:t>
                </a:r>
              </a:p>
              <a:p>
                <a:pPr algn="ctr"/>
                <a:r>
                  <a:rPr lang="fr-FR" sz="1350" dirty="0"/>
                  <a:t>4TB</a:t>
                </a:r>
                <a:endParaRPr lang="en-US" sz="1350" dirty="0"/>
              </a:p>
            </p:txBody>
          </p:sp>
          <p:sp>
            <p:nvSpPr>
              <p:cNvPr id="38" name="Cube 15"/>
              <p:cNvSpPr/>
              <p:nvPr/>
            </p:nvSpPr>
            <p:spPr>
              <a:xfrm>
                <a:off x="2765686" y="4305038"/>
                <a:ext cx="1849582" cy="47360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CC-PROVIDER-02</a:t>
                </a:r>
                <a:endParaRPr lang="en-US" sz="1350" dirty="0"/>
              </a:p>
            </p:txBody>
          </p:sp>
          <p:sp>
            <p:nvSpPr>
              <p:cNvPr id="39" name="Cylindre 16"/>
              <p:cNvSpPr/>
              <p:nvPr/>
            </p:nvSpPr>
            <p:spPr>
              <a:xfrm>
                <a:off x="3672784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POSIX</a:t>
                </a:r>
              </a:p>
              <a:p>
                <a:pPr algn="ctr"/>
                <a:r>
                  <a:rPr lang="fr-FR" sz="1350" dirty="0"/>
                  <a:t>6TB</a:t>
                </a:r>
                <a:endParaRPr lang="en-US" sz="1350" dirty="0"/>
              </a:p>
            </p:txBody>
          </p:sp>
          <p:cxnSp>
            <p:nvCxnSpPr>
              <p:cNvPr id="40" name="Connecteur en angle 19"/>
              <p:cNvCxnSpPr>
                <a:stCxn id="24" idx="3"/>
                <a:endCxn id="23" idx="0"/>
              </p:cNvCxnSpPr>
              <p:nvPr/>
            </p:nvCxnSpPr>
            <p:spPr>
              <a:xfrm rot="5400000">
                <a:off x="1956113" y="3541956"/>
                <a:ext cx="684498" cy="821443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en angle 20"/>
              <p:cNvCxnSpPr>
                <a:stCxn id="24" idx="3"/>
                <a:endCxn id="38" idx="0"/>
              </p:cNvCxnSpPr>
              <p:nvPr/>
            </p:nvCxnSpPr>
            <p:spPr>
              <a:xfrm rot="16200000" flipH="1">
                <a:off x="2882076" y="3437435"/>
                <a:ext cx="694610" cy="1040594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en angle 23"/>
              <p:cNvCxnSpPr>
                <a:stCxn id="38" idx="3"/>
                <a:endCxn id="25" idx="1"/>
              </p:cNvCxnSpPr>
              <p:nvPr/>
            </p:nvCxnSpPr>
            <p:spPr>
              <a:xfrm rot="5400000">
                <a:off x="3238144" y="4655090"/>
                <a:ext cx="269579" cy="51668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en angle 26"/>
              <p:cNvCxnSpPr>
                <a:stCxn id="38" idx="3"/>
                <a:endCxn id="39" idx="1"/>
              </p:cNvCxnSpPr>
              <p:nvPr/>
            </p:nvCxnSpPr>
            <p:spPr>
              <a:xfrm rot="16200000" flipH="1">
                <a:off x="3757271" y="4652649"/>
                <a:ext cx="269579" cy="52156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en angle 29"/>
              <p:cNvCxnSpPr>
                <a:stCxn id="23" idx="3"/>
                <a:endCxn id="22" idx="1"/>
              </p:cNvCxnSpPr>
              <p:nvPr/>
            </p:nvCxnSpPr>
            <p:spPr>
              <a:xfrm rot="16200000" flipH="1">
                <a:off x="1694482" y="4997594"/>
                <a:ext cx="73950" cy="27306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Immagin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158" y="2429953"/>
            <a:ext cx="1498383" cy="110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67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CE89E-CA2B-044B-8D6A-2A57B1FDD7EC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48</a:t>
            </a:fld>
            <a:endParaRPr lang="it-IT" dirty="0"/>
          </a:p>
        </p:txBody>
      </p:sp>
      <p:sp>
        <p:nvSpPr>
          <p:cNvPr id="26" name="Rectangle 5"/>
          <p:cNvSpPr/>
          <p:nvPr/>
        </p:nvSpPr>
        <p:spPr>
          <a:xfrm>
            <a:off x="2407326" y="1180458"/>
            <a:ext cx="6121897" cy="3515360"/>
          </a:xfrm>
          <a:prstGeom prst="rect">
            <a:avLst/>
          </a:prstGeom>
          <a:blipFill>
            <a:blip r:embed="rId2"/>
            <a:srcRect/>
            <a:stretch>
              <a:fillRect l="39415" t="39247" r="-573" b="3924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droite 30"/>
          <p:cNvSpPr/>
          <p:nvPr/>
        </p:nvSpPr>
        <p:spPr>
          <a:xfrm>
            <a:off x="7937781" y="3715985"/>
            <a:ext cx="1408861" cy="737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fr-FR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Query</a:t>
            </a:r>
            <a:r>
              <a:rPr lang="fr-F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Metadata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ccolades 32"/>
          <p:cNvSpPr/>
          <p:nvPr/>
        </p:nvSpPr>
        <p:spPr>
          <a:xfrm>
            <a:off x="9313510" y="3772099"/>
            <a:ext cx="1359243" cy="618091"/>
          </a:xfrm>
          <a:prstGeom prst="bracePai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Restquery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èche droite 35"/>
          <p:cNvSpPr/>
          <p:nvPr/>
        </p:nvSpPr>
        <p:spPr>
          <a:xfrm>
            <a:off x="8099761" y="1852760"/>
            <a:ext cx="1822803" cy="571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Query</a:t>
            </a: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by LFN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rganigramme : Multidocument 58"/>
          <p:cNvSpPr/>
          <p:nvPr/>
        </p:nvSpPr>
        <p:spPr>
          <a:xfrm>
            <a:off x="7057437" y="1769894"/>
            <a:ext cx="1043184" cy="82492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 System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èche angle droit à deux pointes 59"/>
          <p:cNvSpPr/>
          <p:nvPr/>
        </p:nvSpPr>
        <p:spPr>
          <a:xfrm rot="10800000">
            <a:off x="3302666" y="1972304"/>
            <a:ext cx="3607786" cy="1759304"/>
          </a:xfrm>
          <a:prstGeom prst="leftUpArrow">
            <a:avLst>
              <a:gd name="adj1" fmla="val 14120"/>
              <a:gd name="adj2" fmla="val 181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lèche droite 62"/>
          <p:cNvSpPr/>
          <p:nvPr/>
        </p:nvSpPr>
        <p:spPr>
          <a:xfrm>
            <a:off x="4454951" y="3962262"/>
            <a:ext cx="2038613" cy="335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Organigramme : Disque magnétique 63"/>
          <p:cNvSpPr/>
          <p:nvPr/>
        </p:nvSpPr>
        <p:spPr>
          <a:xfrm>
            <a:off x="6523503" y="3740363"/>
            <a:ext cx="1356043" cy="7371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Metadata</a:t>
            </a:r>
            <a:r>
              <a: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èche droite 64"/>
          <p:cNvSpPr/>
          <p:nvPr/>
        </p:nvSpPr>
        <p:spPr>
          <a:xfrm>
            <a:off x="2377387" y="2029086"/>
            <a:ext cx="1054254" cy="43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ingest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rganigramme : Multidocument 66"/>
          <p:cNvSpPr/>
          <p:nvPr/>
        </p:nvSpPr>
        <p:spPr>
          <a:xfrm>
            <a:off x="879800" y="1953635"/>
            <a:ext cx="1380542" cy="855826"/>
          </a:xfrm>
          <a:prstGeom prst="flowChartMultidocumen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4516366" y="1769894"/>
            <a:ext cx="4774930" cy="4662305"/>
            <a:chOff x="6988349" y="1781374"/>
            <a:chExt cx="4774930" cy="4662305"/>
          </a:xfrm>
        </p:grpSpPr>
        <p:pic>
          <p:nvPicPr>
            <p:cNvPr id="20" name="Image 25"/>
            <p:cNvPicPr/>
            <p:nvPr/>
          </p:nvPicPr>
          <p:blipFill rotWithShape="1">
            <a:blip r:embed="rId3"/>
            <a:srcRect r="16742" b="32882"/>
            <a:stretch/>
          </p:blipFill>
          <p:spPr>
            <a:xfrm>
              <a:off x="6988349" y="1781374"/>
              <a:ext cx="3957550" cy="2668171"/>
            </a:xfrm>
            <a:prstGeom prst="rect">
              <a:avLst/>
            </a:prstGeom>
          </p:spPr>
        </p:pic>
        <p:grpSp>
          <p:nvGrpSpPr>
            <p:cNvPr id="21" name="Gruppo 20"/>
            <p:cNvGrpSpPr/>
            <p:nvPr/>
          </p:nvGrpSpPr>
          <p:grpSpPr>
            <a:xfrm>
              <a:off x="8237700" y="3840024"/>
              <a:ext cx="3525579" cy="2603655"/>
              <a:chOff x="1107325" y="3211417"/>
              <a:chExt cx="3525579" cy="2603655"/>
            </a:xfrm>
          </p:grpSpPr>
          <p:sp>
            <p:nvSpPr>
              <p:cNvPr id="22" name="Cylindre 7"/>
              <p:cNvSpPr/>
              <p:nvPr/>
            </p:nvSpPr>
            <p:spPr>
              <a:xfrm>
                <a:off x="1265050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 POSIX</a:t>
                </a:r>
              </a:p>
              <a:p>
                <a:pPr algn="ctr"/>
                <a:r>
                  <a:rPr lang="fr-FR" sz="1350" dirty="0"/>
                  <a:t>40TB</a:t>
                </a:r>
                <a:endParaRPr lang="en-US" sz="1350" dirty="0"/>
              </a:p>
            </p:txBody>
          </p:sp>
          <p:sp>
            <p:nvSpPr>
              <p:cNvPr id="23" name="Cube 8"/>
              <p:cNvSpPr/>
              <p:nvPr/>
            </p:nvSpPr>
            <p:spPr>
              <a:xfrm>
                <a:off x="1107325" y="4294926"/>
                <a:ext cx="1601759" cy="67934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LAPP-PROVIDER</a:t>
                </a:r>
                <a:endParaRPr lang="en-US" sz="1350" dirty="0"/>
              </a:p>
            </p:txBody>
          </p:sp>
          <p:sp>
            <p:nvSpPr>
              <p:cNvPr id="24" name="Cube 10"/>
              <p:cNvSpPr/>
              <p:nvPr/>
            </p:nvSpPr>
            <p:spPr>
              <a:xfrm>
                <a:off x="1758835" y="3211417"/>
                <a:ext cx="2000250" cy="399011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SPACE-CTA</a:t>
                </a:r>
                <a:endParaRPr lang="en-US" sz="1350" dirty="0"/>
              </a:p>
            </p:txBody>
          </p:sp>
          <p:sp>
            <p:nvSpPr>
              <p:cNvPr id="25" name="Cylindre 14"/>
              <p:cNvSpPr/>
              <p:nvPr/>
            </p:nvSpPr>
            <p:spPr>
              <a:xfrm>
                <a:off x="2634528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S3</a:t>
                </a:r>
              </a:p>
              <a:p>
                <a:pPr algn="ctr"/>
                <a:r>
                  <a:rPr lang="fr-FR" sz="1350" dirty="0"/>
                  <a:t>4TB</a:t>
                </a:r>
                <a:endParaRPr lang="en-US" sz="1350" dirty="0"/>
              </a:p>
            </p:txBody>
          </p:sp>
          <p:sp>
            <p:nvSpPr>
              <p:cNvPr id="38" name="Cube 15"/>
              <p:cNvSpPr/>
              <p:nvPr/>
            </p:nvSpPr>
            <p:spPr>
              <a:xfrm>
                <a:off x="2765686" y="4305038"/>
                <a:ext cx="1849582" cy="47360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CC-PROVIDER-02</a:t>
                </a:r>
                <a:endParaRPr lang="en-US" sz="1350" dirty="0"/>
              </a:p>
            </p:txBody>
          </p:sp>
          <p:sp>
            <p:nvSpPr>
              <p:cNvPr id="39" name="Cylindre 16"/>
              <p:cNvSpPr/>
              <p:nvPr/>
            </p:nvSpPr>
            <p:spPr>
              <a:xfrm>
                <a:off x="3672784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POSIX</a:t>
                </a:r>
              </a:p>
              <a:p>
                <a:pPr algn="ctr"/>
                <a:r>
                  <a:rPr lang="fr-FR" sz="1350" dirty="0"/>
                  <a:t>6TB</a:t>
                </a:r>
                <a:endParaRPr lang="en-US" sz="1350" dirty="0"/>
              </a:p>
            </p:txBody>
          </p:sp>
          <p:cxnSp>
            <p:nvCxnSpPr>
              <p:cNvPr id="40" name="Connecteur en angle 19"/>
              <p:cNvCxnSpPr>
                <a:stCxn id="24" idx="3"/>
                <a:endCxn id="23" idx="0"/>
              </p:cNvCxnSpPr>
              <p:nvPr/>
            </p:nvCxnSpPr>
            <p:spPr>
              <a:xfrm rot="5400000">
                <a:off x="1956113" y="3541956"/>
                <a:ext cx="684498" cy="821443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en angle 20"/>
              <p:cNvCxnSpPr>
                <a:stCxn id="24" idx="3"/>
                <a:endCxn id="38" idx="0"/>
              </p:cNvCxnSpPr>
              <p:nvPr/>
            </p:nvCxnSpPr>
            <p:spPr>
              <a:xfrm rot="16200000" flipH="1">
                <a:off x="2882076" y="3437435"/>
                <a:ext cx="694610" cy="1040594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en angle 23"/>
              <p:cNvCxnSpPr>
                <a:stCxn id="38" idx="3"/>
                <a:endCxn id="25" idx="1"/>
              </p:cNvCxnSpPr>
              <p:nvPr/>
            </p:nvCxnSpPr>
            <p:spPr>
              <a:xfrm rot="5400000">
                <a:off x="3238144" y="4655090"/>
                <a:ext cx="269579" cy="51668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en angle 26"/>
              <p:cNvCxnSpPr>
                <a:stCxn id="38" idx="3"/>
                <a:endCxn id="39" idx="1"/>
              </p:cNvCxnSpPr>
              <p:nvPr/>
            </p:nvCxnSpPr>
            <p:spPr>
              <a:xfrm rot="16200000" flipH="1">
                <a:off x="3757271" y="4652649"/>
                <a:ext cx="269579" cy="52156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en angle 29"/>
              <p:cNvCxnSpPr>
                <a:stCxn id="23" idx="3"/>
                <a:endCxn id="22" idx="1"/>
              </p:cNvCxnSpPr>
              <p:nvPr/>
            </p:nvCxnSpPr>
            <p:spPr>
              <a:xfrm rot="16200000" flipH="1">
                <a:off x="1694482" y="4997594"/>
                <a:ext cx="73950" cy="27306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Immagin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158" y="2588977"/>
            <a:ext cx="1498383" cy="1101088"/>
          </a:xfrm>
          <a:prstGeom prst="rect">
            <a:avLst/>
          </a:prstGeom>
        </p:spPr>
      </p:pic>
      <p:grpSp>
        <p:nvGrpSpPr>
          <p:cNvPr id="46" name="Gruppo 45"/>
          <p:cNvGrpSpPr/>
          <p:nvPr/>
        </p:nvGrpSpPr>
        <p:grpSpPr>
          <a:xfrm>
            <a:off x="781603" y="4104882"/>
            <a:ext cx="1220217" cy="2117102"/>
            <a:chOff x="4426342" y="3720728"/>
            <a:chExt cx="1401610" cy="2371859"/>
          </a:xfrm>
        </p:grpSpPr>
        <p:sp>
          <p:nvSpPr>
            <p:cNvPr id="47" name="Rectangle 60"/>
            <p:cNvSpPr/>
            <p:nvPr/>
          </p:nvSpPr>
          <p:spPr>
            <a:xfrm rot="16200000">
              <a:off x="4206802" y="3940268"/>
              <a:ext cx="1840690" cy="140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fr-FR" sz="16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preprocessing</a:t>
              </a:r>
              <a:endPara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rganigramme : Jonction de sommaire 61"/>
            <p:cNvSpPr/>
            <p:nvPr/>
          </p:nvSpPr>
          <p:spPr>
            <a:xfrm>
              <a:off x="4426342" y="5395770"/>
              <a:ext cx="1351648" cy="696817"/>
            </a:xfrm>
            <a:prstGeom prst="flowChartSummingJuncti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CTA HDF5 Extraction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Nuvola 48"/>
          <p:cNvSpPr/>
          <p:nvPr/>
        </p:nvSpPr>
        <p:spPr>
          <a:xfrm>
            <a:off x="172275" y="3975513"/>
            <a:ext cx="2472983" cy="26240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ccia in giù 49"/>
          <p:cNvSpPr/>
          <p:nvPr/>
        </p:nvSpPr>
        <p:spPr>
          <a:xfrm rot="3445297">
            <a:off x="2614629" y="3127892"/>
            <a:ext cx="393089" cy="182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ccia in giù 50"/>
          <p:cNvSpPr/>
          <p:nvPr/>
        </p:nvSpPr>
        <p:spPr>
          <a:xfrm rot="15259266">
            <a:off x="3746337" y="2811730"/>
            <a:ext cx="393089" cy="4405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44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 Use Case Workflow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A920-8379-AF43-8119-C1D71A2F9C94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49</a:t>
            </a:fld>
            <a:endParaRPr lang="it-IT" dirty="0"/>
          </a:p>
        </p:txBody>
      </p:sp>
      <p:sp>
        <p:nvSpPr>
          <p:cNvPr id="26" name="Rectangle 5"/>
          <p:cNvSpPr/>
          <p:nvPr/>
        </p:nvSpPr>
        <p:spPr>
          <a:xfrm>
            <a:off x="2407326" y="1180458"/>
            <a:ext cx="6121897" cy="3515360"/>
          </a:xfrm>
          <a:prstGeom prst="rect">
            <a:avLst/>
          </a:prstGeom>
          <a:blipFill>
            <a:blip r:embed="rId2"/>
            <a:srcRect/>
            <a:stretch>
              <a:fillRect l="39415" t="39247" r="-573" b="3924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èche droite 30"/>
          <p:cNvSpPr/>
          <p:nvPr/>
        </p:nvSpPr>
        <p:spPr>
          <a:xfrm>
            <a:off x="7937781" y="3715985"/>
            <a:ext cx="1408861" cy="737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fr-FR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Query</a:t>
            </a:r>
            <a:r>
              <a:rPr lang="fr-FR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Metadata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Accolades 32"/>
          <p:cNvSpPr/>
          <p:nvPr/>
        </p:nvSpPr>
        <p:spPr>
          <a:xfrm>
            <a:off x="9313510" y="3772099"/>
            <a:ext cx="1359243" cy="618091"/>
          </a:xfrm>
          <a:prstGeom prst="bracePai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Restquery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lèche droite 35"/>
          <p:cNvSpPr/>
          <p:nvPr/>
        </p:nvSpPr>
        <p:spPr>
          <a:xfrm>
            <a:off x="8099761" y="1852760"/>
            <a:ext cx="1822803" cy="571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Query</a:t>
            </a:r>
            <a:r>
              <a:rPr lang="fr-F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by LFN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Organigramme : Multidocument 58"/>
          <p:cNvSpPr/>
          <p:nvPr/>
        </p:nvSpPr>
        <p:spPr>
          <a:xfrm>
            <a:off x="7057437" y="1769894"/>
            <a:ext cx="1043184" cy="824924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 System</a:t>
            </a: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lèche angle droit à deux pointes 59"/>
          <p:cNvSpPr/>
          <p:nvPr/>
        </p:nvSpPr>
        <p:spPr>
          <a:xfrm rot="10800000">
            <a:off x="3302666" y="1972304"/>
            <a:ext cx="3607786" cy="1759304"/>
          </a:xfrm>
          <a:prstGeom prst="leftUpArrow">
            <a:avLst>
              <a:gd name="adj1" fmla="val 14120"/>
              <a:gd name="adj2" fmla="val 181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lèche droite 62"/>
          <p:cNvSpPr/>
          <p:nvPr/>
        </p:nvSpPr>
        <p:spPr>
          <a:xfrm>
            <a:off x="4454951" y="3962262"/>
            <a:ext cx="2038613" cy="335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Organigramme : Disque magnétique 63"/>
          <p:cNvSpPr/>
          <p:nvPr/>
        </p:nvSpPr>
        <p:spPr>
          <a:xfrm>
            <a:off x="6523503" y="3740363"/>
            <a:ext cx="1356043" cy="7371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Metadata</a:t>
            </a:r>
            <a:r>
              <a: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Flèche droite 64"/>
          <p:cNvSpPr/>
          <p:nvPr/>
        </p:nvSpPr>
        <p:spPr>
          <a:xfrm>
            <a:off x="2377387" y="2029086"/>
            <a:ext cx="1054254" cy="43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ingest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Organigramme : Multidocument 66"/>
          <p:cNvSpPr/>
          <p:nvPr/>
        </p:nvSpPr>
        <p:spPr>
          <a:xfrm>
            <a:off x="879800" y="1953635"/>
            <a:ext cx="1380542" cy="855826"/>
          </a:xfrm>
          <a:prstGeom prst="flowChartMultidocumen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  <a:r>
              <a:rPr lang="fr-F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4516366" y="1769894"/>
            <a:ext cx="4774930" cy="4662305"/>
            <a:chOff x="6988349" y="1781374"/>
            <a:chExt cx="4774930" cy="4662305"/>
          </a:xfrm>
        </p:grpSpPr>
        <p:pic>
          <p:nvPicPr>
            <p:cNvPr id="20" name="Image 25"/>
            <p:cNvPicPr/>
            <p:nvPr/>
          </p:nvPicPr>
          <p:blipFill rotWithShape="1">
            <a:blip r:embed="rId3"/>
            <a:srcRect r="16742" b="32882"/>
            <a:stretch/>
          </p:blipFill>
          <p:spPr>
            <a:xfrm>
              <a:off x="6988349" y="1781374"/>
              <a:ext cx="3957550" cy="2668171"/>
            </a:xfrm>
            <a:prstGeom prst="rect">
              <a:avLst/>
            </a:prstGeom>
          </p:spPr>
        </p:pic>
        <p:grpSp>
          <p:nvGrpSpPr>
            <p:cNvPr id="21" name="Gruppo 20"/>
            <p:cNvGrpSpPr/>
            <p:nvPr/>
          </p:nvGrpSpPr>
          <p:grpSpPr>
            <a:xfrm>
              <a:off x="8237700" y="3840024"/>
              <a:ext cx="3525579" cy="2603655"/>
              <a:chOff x="1107325" y="3211417"/>
              <a:chExt cx="3525579" cy="2603655"/>
            </a:xfrm>
          </p:grpSpPr>
          <p:sp>
            <p:nvSpPr>
              <p:cNvPr id="22" name="Cylindre 7"/>
              <p:cNvSpPr/>
              <p:nvPr/>
            </p:nvSpPr>
            <p:spPr>
              <a:xfrm>
                <a:off x="1265050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 POSIX</a:t>
                </a:r>
              </a:p>
              <a:p>
                <a:pPr algn="ctr"/>
                <a:r>
                  <a:rPr lang="fr-FR" sz="1350" dirty="0"/>
                  <a:t>40TB</a:t>
                </a:r>
                <a:endParaRPr lang="en-US" sz="1350" dirty="0"/>
              </a:p>
            </p:txBody>
          </p:sp>
          <p:sp>
            <p:nvSpPr>
              <p:cNvPr id="23" name="Cube 8"/>
              <p:cNvSpPr/>
              <p:nvPr/>
            </p:nvSpPr>
            <p:spPr>
              <a:xfrm>
                <a:off x="1107325" y="4294926"/>
                <a:ext cx="1601759" cy="679347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LAPP-PROVIDER</a:t>
                </a:r>
                <a:endParaRPr lang="en-US" sz="1350" dirty="0"/>
              </a:p>
            </p:txBody>
          </p:sp>
          <p:sp>
            <p:nvSpPr>
              <p:cNvPr id="24" name="Cube 10"/>
              <p:cNvSpPr/>
              <p:nvPr/>
            </p:nvSpPr>
            <p:spPr>
              <a:xfrm>
                <a:off x="1758835" y="3211417"/>
                <a:ext cx="2000250" cy="399011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SPACE-CTA</a:t>
                </a:r>
                <a:endParaRPr lang="en-US" sz="1350" dirty="0"/>
              </a:p>
            </p:txBody>
          </p:sp>
          <p:sp>
            <p:nvSpPr>
              <p:cNvPr id="25" name="Cylindre 14"/>
              <p:cNvSpPr/>
              <p:nvPr/>
            </p:nvSpPr>
            <p:spPr>
              <a:xfrm>
                <a:off x="2634528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S3</a:t>
                </a:r>
              </a:p>
              <a:p>
                <a:pPr algn="ctr"/>
                <a:r>
                  <a:rPr lang="fr-FR" sz="1350" dirty="0"/>
                  <a:t>4TB</a:t>
                </a:r>
                <a:endParaRPr lang="en-US" sz="1350" dirty="0"/>
              </a:p>
            </p:txBody>
          </p:sp>
          <p:sp>
            <p:nvSpPr>
              <p:cNvPr id="38" name="Cube 15"/>
              <p:cNvSpPr/>
              <p:nvPr/>
            </p:nvSpPr>
            <p:spPr>
              <a:xfrm>
                <a:off x="2765686" y="4305038"/>
                <a:ext cx="1849582" cy="473606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CC-PROVIDER-02</a:t>
                </a:r>
                <a:endParaRPr lang="en-US" sz="1350" dirty="0"/>
              </a:p>
            </p:txBody>
          </p:sp>
          <p:sp>
            <p:nvSpPr>
              <p:cNvPr id="39" name="Cylindre 16"/>
              <p:cNvSpPr/>
              <p:nvPr/>
            </p:nvSpPr>
            <p:spPr>
              <a:xfrm>
                <a:off x="3672784" y="5048222"/>
                <a:ext cx="960120" cy="766850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350" dirty="0"/>
                  <a:t>POSIX</a:t>
                </a:r>
              </a:p>
              <a:p>
                <a:pPr algn="ctr"/>
                <a:r>
                  <a:rPr lang="fr-FR" sz="1350" dirty="0"/>
                  <a:t>6TB</a:t>
                </a:r>
                <a:endParaRPr lang="en-US" sz="1350" dirty="0"/>
              </a:p>
            </p:txBody>
          </p:sp>
          <p:cxnSp>
            <p:nvCxnSpPr>
              <p:cNvPr id="40" name="Connecteur en angle 19"/>
              <p:cNvCxnSpPr>
                <a:stCxn id="24" idx="3"/>
                <a:endCxn id="23" idx="0"/>
              </p:cNvCxnSpPr>
              <p:nvPr/>
            </p:nvCxnSpPr>
            <p:spPr>
              <a:xfrm rot="5400000">
                <a:off x="1956113" y="3541956"/>
                <a:ext cx="684498" cy="821443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en angle 20"/>
              <p:cNvCxnSpPr>
                <a:stCxn id="24" idx="3"/>
                <a:endCxn id="38" idx="0"/>
              </p:cNvCxnSpPr>
              <p:nvPr/>
            </p:nvCxnSpPr>
            <p:spPr>
              <a:xfrm rot="16200000" flipH="1">
                <a:off x="2882076" y="3437435"/>
                <a:ext cx="694610" cy="1040594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en angle 23"/>
              <p:cNvCxnSpPr>
                <a:stCxn id="38" idx="3"/>
                <a:endCxn id="25" idx="1"/>
              </p:cNvCxnSpPr>
              <p:nvPr/>
            </p:nvCxnSpPr>
            <p:spPr>
              <a:xfrm rot="5400000">
                <a:off x="3238144" y="4655090"/>
                <a:ext cx="269579" cy="51668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en angle 26"/>
              <p:cNvCxnSpPr>
                <a:stCxn id="38" idx="3"/>
                <a:endCxn id="39" idx="1"/>
              </p:cNvCxnSpPr>
              <p:nvPr/>
            </p:nvCxnSpPr>
            <p:spPr>
              <a:xfrm rot="16200000" flipH="1">
                <a:off x="3757271" y="4652649"/>
                <a:ext cx="269579" cy="521568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en angle 29"/>
              <p:cNvCxnSpPr>
                <a:stCxn id="23" idx="3"/>
                <a:endCxn id="22" idx="1"/>
              </p:cNvCxnSpPr>
              <p:nvPr/>
            </p:nvCxnSpPr>
            <p:spPr>
              <a:xfrm rot="16200000" flipH="1">
                <a:off x="1694482" y="4997594"/>
                <a:ext cx="73950" cy="27306"/>
              </a:xfrm>
              <a:prstGeom prst="bent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Immagin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158" y="2588977"/>
            <a:ext cx="1498383" cy="1101088"/>
          </a:xfrm>
          <a:prstGeom prst="rect">
            <a:avLst/>
          </a:prstGeom>
        </p:spPr>
      </p:pic>
      <p:grpSp>
        <p:nvGrpSpPr>
          <p:cNvPr id="46" name="Gruppo 45"/>
          <p:cNvGrpSpPr/>
          <p:nvPr/>
        </p:nvGrpSpPr>
        <p:grpSpPr>
          <a:xfrm>
            <a:off x="781603" y="4104882"/>
            <a:ext cx="1220217" cy="2117102"/>
            <a:chOff x="4426342" y="3720728"/>
            <a:chExt cx="1401610" cy="2371859"/>
          </a:xfrm>
        </p:grpSpPr>
        <p:sp>
          <p:nvSpPr>
            <p:cNvPr id="47" name="Rectangle 60"/>
            <p:cNvSpPr/>
            <p:nvPr/>
          </p:nvSpPr>
          <p:spPr>
            <a:xfrm rot="16200000">
              <a:off x="4206802" y="3940268"/>
              <a:ext cx="1840690" cy="140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  <a:r>
                <a:rPr lang="fr-FR" sz="1600" b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preprocessing</a:t>
              </a:r>
              <a:endPara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rganigramme : Jonction de sommaire 61"/>
            <p:cNvSpPr/>
            <p:nvPr/>
          </p:nvSpPr>
          <p:spPr>
            <a:xfrm>
              <a:off x="4426342" y="5395770"/>
              <a:ext cx="1351648" cy="696817"/>
            </a:xfrm>
            <a:prstGeom prst="flowChartSummingJuncti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CTA HDF5 Extraction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Nuvola 48"/>
          <p:cNvSpPr/>
          <p:nvPr/>
        </p:nvSpPr>
        <p:spPr>
          <a:xfrm>
            <a:off x="172275" y="3975513"/>
            <a:ext cx="2472983" cy="262406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ccia in giù 49"/>
          <p:cNvSpPr/>
          <p:nvPr/>
        </p:nvSpPr>
        <p:spPr>
          <a:xfrm rot="3445297">
            <a:off x="2614629" y="3127892"/>
            <a:ext cx="393089" cy="1828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ccia in giù 50"/>
          <p:cNvSpPr/>
          <p:nvPr/>
        </p:nvSpPr>
        <p:spPr>
          <a:xfrm rot="15259266">
            <a:off x="3746337" y="2811730"/>
            <a:ext cx="393089" cy="4405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ttangolo 51"/>
          <p:cNvSpPr/>
          <p:nvPr/>
        </p:nvSpPr>
        <p:spPr>
          <a:xfrm>
            <a:off x="1178966" y="2496160"/>
            <a:ext cx="8803234" cy="21167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All needed functionalities released with XDC-1/Pulsar</a:t>
            </a:r>
          </a:p>
          <a:p>
            <a:pPr algn="ctr"/>
            <a:r>
              <a:rPr lang="en-US" sz="2800" dirty="0"/>
              <a:t>Now working on scalability</a:t>
            </a:r>
          </a:p>
          <a:p>
            <a:pPr algn="ctr"/>
            <a:r>
              <a:rPr lang="en-US" sz="2800" dirty="0"/>
              <a:t>See demo at the EOSC-HUB week on  next 12</a:t>
            </a:r>
            <a:r>
              <a:rPr lang="en-US" sz="2800" baseline="30000" dirty="0"/>
              <a:t>th</a:t>
            </a:r>
            <a:r>
              <a:rPr lang="en-US" sz="2800" dirty="0"/>
              <a:t> April</a:t>
            </a:r>
          </a:p>
          <a:p>
            <a:pPr algn="ctr"/>
            <a:r>
              <a:rPr lang="en-US" sz="2400" b="1" dirty="0"/>
              <a:t>Training on the INDIGO/DEEP/XDC Services</a:t>
            </a:r>
          </a:p>
        </p:txBody>
      </p:sp>
    </p:spTree>
    <p:extLst>
      <p:ext uri="{BB962C8B-B14F-4D97-AF65-F5344CB8AC3E}">
        <p14:creationId xmlns:p14="http://schemas.microsoft.com/office/powerpoint/2010/main" val="226046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XDC Approach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8290-33AD-194D-9436-C4F65D3C7EAA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1603" y="1154430"/>
            <a:ext cx="11310079" cy="3602323"/>
          </a:xfrm>
        </p:spPr>
        <p:txBody>
          <a:bodyPr anchor="ctr"/>
          <a:lstStyle/>
          <a:p>
            <a:r>
              <a:rPr lang="en-US" dirty="0"/>
              <a:t>The partners owning/involved in each of the tools are the main developers for that solution in XDC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always aim </a:t>
            </a:r>
            <a:r>
              <a:rPr lang="en-US" b="1" dirty="0"/>
              <a:t>to push back the code </a:t>
            </a:r>
            <a:r>
              <a:rPr lang="en-US" dirty="0"/>
              <a:t>in the main development tree on the </a:t>
            </a:r>
            <a:r>
              <a:rPr lang="en-US" b="1" dirty="0"/>
              <a:t>original projects</a:t>
            </a:r>
          </a:p>
          <a:p>
            <a:pPr lvl="1"/>
            <a:r>
              <a:rPr lang="en-US" dirty="0"/>
              <a:t>This widely increase the </a:t>
            </a:r>
            <a:r>
              <a:rPr lang="en-US" b="1" dirty="0"/>
              <a:t>sustainability</a:t>
            </a:r>
            <a:r>
              <a:rPr lang="en-US" dirty="0"/>
              <a:t> of the services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6667500" y="4802188"/>
            <a:ext cx="5314950" cy="1554162"/>
            <a:chOff x="6343650" y="3276600"/>
            <a:chExt cx="5314950" cy="1554162"/>
          </a:xfrm>
        </p:grpSpPr>
        <p:sp>
          <p:nvSpPr>
            <p:cNvPr id="8" name="Freccia a destra 7"/>
            <p:cNvSpPr/>
            <p:nvPr/>
          </p:nvSpPr>
          <p:spPr>
            <a:xfrm>
              <a:off x="6343650" y="3276600"/>
              <a:ext cx="531495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Upstream repositories</a:t>
              </a:r>
            </a:p>
          </p:txBody>
        </p:sp>
        <p:sp>
          <p:nvSpPr>
            <p:cNvPr id="9" name="Freccia a destra 8"/>
            <p:cNvSpPr/>
            <p:nvPr/>
          </p:nvSpPr>
          <p:spPr>
            <a:xfrm>
              <a:off x="7067551" y="4402137"/>
              <a:ext cx="3314700" cy="428625"/>
            </a:xfrm>
            <a:prstGeom prst="rightArrow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XDC new features </a:t>
              </a:r>
            </a:p>
          </p:txBody>
        </p:sp>
        <p:sp>
          <p:nvSpPr>
            <p:cNvPr id="10" name="Freccia in giù 9"/>
            <p:cNvSpPr/>
            <p:nvPr/>
          </p:nvSpPr>
          <p:spPr>
            <a:xfrm rot="19660532">
              <a:off x="6947918" y="3460507"/>
              <a:ext cx="274111" cy="1261458"/>
            </a:xfrm>
            <a:prstGeom prst="downArrow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ccia in giù 10"/>
            <p:cNvSpPr/>
            <p:nvPr/>
          </p:nvSpPr>
          <p:spPr>
            <a:xfrm rot="13469127">
              <a:off x="9090096" y="3437240"/>
              <a:ext cx="274111" cy="1261458"/>
            </a:xfrm>
            <a:prstGeom prst="downArrow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ccia in giù 11"/>
            <p:cNvSpPr/>
            <p:nvPr/>
          </p:nvSpPr>
          <p:spPr>
            <a:xfrm rot="13469127">
              <a:off x="10245194" y="3437241"/>
              <a:ext cx="274111" cy="1261458"/>
            </a:xfrm>
            <a:prstGeom prst="downArrow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18405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LifeWatch</a:t>
            </a:r>
            <a:r>
              <a:rPr lang="en-US" dirty="0"/>
              <a:t> Use Case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4BE7-8A7B-9B42-81AF-7B25521AC0C5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50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2951" b="10447"/>
          <a:stretch/>
        </p:blipFill>
        <p:spPr>
          <a:xfrm>
            <a:off x="318732" y="1255594"/>
            <a:ext cx="11594148" cy="42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06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LifeWatch</a:t>
            </a:r>
            <a:r>
              <a:rPr lang="en-US" dirty="0"/>
              <a:t> Use Case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03A9-E723-F14D-9A2C-5E8DF4567382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51</a:t>
            </a:fld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65" y="926184"/>
            <a:ext cx="90392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LifeWatch</a:t>
            </a:r>
            <a:r>
              <a:rPr lang="en-US" dirty="0"/>
              <a:t> Use Case in XDC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7680-E004-F742-9651-4A44F9C23442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52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942975"/>
            <a:ext cx="96678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0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Main Releases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A6C9-03B7-444C-8462-D72E61DA0C2B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53</a:t>
            </a:fld>
            <a:endParaRPr lang="it-IT" dirty="0"/>
          </a:p>
        </p:txBody>
      </p:sp>
      <p:grpSp>
        <p:nvGrpSpPr>
          <p:cNvPr id="19" name="Gruppo 18"/>
          <p:cNvGrpSpPr/>
          <p:nvPr/>
        </p:nvGrpSpPr>
        <p:grpSpPr>
          <a:xfrm>
            <a:off x="2735090" y="3810888"/>
            <a:ext cx="6200775" cy="1362075"/>
            <a:chOff x="759072" y="4496499"/>
            <a:chExt cx="6200775" cy="1362075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072" y="4496499"/>
              <a:ext cx="6200775" cy="1362075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2076449" y="5206111"/>
              <a:ext cx="1066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Jan 2018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076449" y="5532342"/>
              <a:ext cx="1066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Oct 2019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3325974" y="5212763"/>
              <a:ext cx="1066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May 2019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518148" y="5194329"/>
              <a:ext cx="1066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Sep 2019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712238" y="5212763"/>
              <a:ext cx="10669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Nov 2019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323993" y="5548280"/>
              <a:ext cx="113482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Apr 2020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565975" y="5532342"/>
              <a:ext cx="10096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Jul 2020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701804" y="5517495"/>
              <a:ext cx="100961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/>
                <a:t>Sep 2020</a:t>
              </a:r>
            </a:p>
          </p:txBody>
        </p:sp>
      </p:grp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81439" y="1015481"/>
            <a:ext cx="10515600" cy="26163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second major release is foreseen before the end of the project</a:t>
            </a:r>
          </a:p>
          <a:p>
            <a:pPr lvl="1"/>
            <a:r>
              <a:rPr lang="en-US" dirty="0"/>
              <a:t>XDC Message bus implementation</a:t>
            </a:r>
          </a:p>
          <a:p>
            <a:pPr lvl="1"/>
            <a:r>
              <a:rPr lang="en-US" dirty="0"/>
              <a:t>full orchestration</a:t>
            </a:r>
          </a:p>
          <a:p>
            <a:pPr lvl="1"/>
            <a:r>
              <a:rPr lang="en-US" dirty="0"/>
              <a:t>finalize integration of RUCIO</a:t>
            </a:r>
          </a:p>
          <a:p>
            <a:pPr lvl="1"/>
            <a:r>
              <a:rPr lang="en-US" dirty="0"/>
              <a:t>secure storage in Onedata</a:t>
            </a:r>
          </a:p>
          <a:p>
            <a:pPr lvl="1"/>
            <a:r>
              <a:rPr lang="en-US" dirty="0"/>
              <a:t>finalize the ECRIN Use Case</a:t>
            </a:r>
          </a:p>
          <a:p>
            <a:pPr lvl="1"/>
            <a:r>
              <a:rPr lang="en-US" dirty="0"/>
              <a:t>complete caching reference workflows with HTTP based systems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8167" y="5351982"/>
            <a:ext cx="1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XDC products can be downloaded from XDC repositories or from each components upstream repositories after they have been pushed back</a:t>
            </a:r>
          </a:p>
        </p:txBody>
      </p:sp>
    </p:spTree>
    <p:extLst>
      <p:ext uri="{BB962C8B-B14F-4D97-AF65-F5344CB8AC3E}">
        <p14:creationId xmlns:p14="http://schemas.microsoft.com/office/powerpoint/2010/main" val="3650699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8125" y="1019175"/>
            <a:ext cx="11498950" cy="50244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XDC is adding new functionalities to already existing, production quality, data management services</a:t>
            </a:r>
          </a:p>
          <a:p>
            <a:r>
              <a:rPr lang="en-US" dirty="0"/>
              <a:t>XDC-1/Pulsar was released in January 2019</a:t>
            </a:r>
          </a:p>
          <a:p>
            <a:pPr lvl="1"/>
            <a:r>
              <a:rPr lang="en-US" dirty="0"/>
              <a:t>A step towards the complete implementation of the defined architecture</a:t>
            </a:r>
          </a:p>
          <a:p>
            <a:pPr lvl="1"/>
            <a:r>
              <a:rPr lang="en-US" dirty="0"/>
              <a:t>Research communities can already start implementing their use cases using Pulsar</a:t>
            </a:r>
          </a:p>
          <a:p>
            <a:r>
              <a:rPr lang="en-US" dirty="0"/>
              <a:t>A second release is foreseen by next October</a:t>
            </a:r>
          </a:p>
          <a:p>
            <a:r>
              <a:rPr lang="en-US" dirty="0"/>
              <a:t>Scalability verification is in progress and will be one of the core activities in 2019</a:t>
            </a:r>
          </a:p>
          <a:p>
            <a:r>
              <a:rPr lang="en-US" dirty="0"/>
              <a:t>XDC consortium members will act as service providers to facilitate the uptake of the XDC services by the EOSC communities</a:t>
            </a:r>
          </a:p>
          <a:p>
            <a:pPr lvl="1"/>
            <a:r>
              <a:rPr lang="en-US" dirty="0"/>
              <a:t>We are involving external service providers to increase the uptake of new user communities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7B514-0D25-1D44-B860-485855F554A3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0607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Contacts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486031"/>
            <a:ext cx="10515600" cy="1690931"/>
          </a:xfrm>
        </p:spPr>
        <p:txBody>
          <a:bodyPr>
            <a:normAutofit/>
          </a:bodyPr>
          <a:lstStyle/>
          <a:p>
            <a:r>
              <a:rPr lang="en-US" sz="2400" dirty="0"/>
              <a:t>Website: </a:t>
            </a:r>
            <a:r>
              <a:rPr lang="en-US" sz="2400" dirty="0">
                <a:hlinkClick r:id="rId2"/>
              </a:rPr>
              <a:t>www.extreme-datacloud.eu</a:t>
            </a:r>
            <a:endParaRPr lang="en-US" sz="2400" dirty="0"/>
          </a:p>
          <a:p>
            <a:r>
              <a:rPr lang="en-US" sz="2400" dirty="0">
                <a:hlinkClick r:id="rId3"/>
              </a:rPr>
              <a:t>@</a:t>
            </a:r>
            <a:r>
              <a:rPr lang="en-US" sz="2400" b="1" dirty="0">
                <a:hlinkClick r:id="rId3"/>
              </a:rPr>
              <a:t>XtremeDataCloud</a:t>
            </a:r>
            <a:r>
              <a:rPr lang="en-US" sz="2400" b="1" dirty="0"/>
              <a:t> on Twitter</a:t>
            </a:r>
          </a:p>
          <a:p>
            <a:r>
              <a:rPr lang="en-US" sz="2400" b="1" dirty="0"/>
              <a:t>Mailing list: info&lt;at&gt;extreme-</a:t>
            </a:r>
            <a:r>
              <a:rPr lang="en-US" sz="2400" b="1" dirty="0" err="1"/>
              <a:t>datacloud.eu</a:t>
            </a:r>
            <a:endParaRPr lang="en-US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C54FA-25EE-9E4E-A021-6EAD86DBE152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55</a:t>
            </a:fld>
            <a:endParaRPr lang="it-IT" dirty="0"/>
          </a:p>
        </p:txBody>
      </p:sp>
      <p:sp>
        <p:nvSpPr>
          <p:cNvPr id="7" name="Segnaposto testo 7">
            <a:extLst>
              <a:ext uri="{FF2B5EF4-FFF2-40B4-BE49-F238E27FC236}">
                <a16:creationId xmlns:a16="http://schemas.microsoft.com/office/drawing/2014/main" id="{02812A60-64A7-5049-AA36-956A0037FB35}"/>
              </a:ext>
            </a:extLst>
          </p:cNvPr>
          <p:cNvSpPr txBox="1">
            <a:spLocks/>
          </p:cNvSpPr>
          <p:nvPr/>
        </p:nvSpPr>
        <p:spPr>
          <a:xfrm>
            <a:off x="7231113" y="1435781"/>
            <a:ext cx="4891423" cy="175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 err="1">
                <a:solidFill>
                  <a:schemeClr val="tx1"/>
                </a:solidFill>
              </a:rPr>
              <a:t>Giacinto</a:t>
            </a:r>
            <a:r>
              <a:rPr lang="en-US" sz="2800" dirty="0">
                <a:solidFill>
                  <a:schemeClr val="tx1"/>
                </a:solidFill>
              </a:rPr>
              <a:t> DONVITO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XDC – Technical Coordinator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</a:rPr>
              <a:t>INFN</a:t>
            </a:r>
          </a:p>
          <a:p>
            <a:pPr algn="r"/>
            <a:r>
              <a:rPr lang="en-US" sz="2800" dirty="0" err="1">
                <a:solidFill>
                  <a:schemeClr val="tx1"/>
                </a:solidFill>
              </a:rPr>
              <a:t>donvito@infn.it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9D1806F-5C48-4849-B1AA-FE68B6145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795" y="1110144"/>
            <a:ext cx="4058579" cy="27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4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XDC standards and protocols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9705" y="877798"/>
            <a:ext cx="11325069" cy="1603949"/>
          </a:xfrm>
        </p:spPr>
        <p:txBody>
          <a:bodyPr>
            <a:normAutofit/>
          </a:bodyPr>
          <a:lstStyle/>
          <a:p>
            <a:r>
              <a:rPr lang="en-US" dirty="0"/>
              <a:t>We always </a:t>
            </a:r>
            <a:r>
              <a:rPr lang="en-US" b="1" dirty="0"/>
              <a:t>rely on standard </a:t>
            </a:r>
            <a:r>
              <a:rPr lang="en-US" dirty="0"/>
              <a:t>and </a:t>
            </a:r>
            <a:r>
              <a:rPr lang="en-US" b="1" dirty="0"/>
              <a:t>widely </a:t>
            </a:r>
            <a:r>
              <a:rPr lang="en-US" dirty="0"/>
              <a:t>adopted </a:t>
            </a:r>
            <a:r>
              <a:rPr lang="en-US" b="1" dirty="0"/>
              <a:t>protocols</a:t>
            </a:r>
            <a:r>
              <a:rPr lang="en-US" dirty="0"/>
              <a:t> for services-to-services and for user-to-services interaction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A2276-98D8-0344-8595-BB21264F61A7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6</a:t>
            </a:fld>
            <a:endParaRPr lang="it-IT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FC6A6933-1768-AB4A-9F3E-50BC23D31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70605"/>
              </p:ext>
            </p:extLst>
          </p:nvPr>
        </p:nvGraphicFramePr>
        <p:xfrm>
          <a:off x="1677027" y="1819779"/>
          <a:ext cx="831690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875">
                  <a:extLst>
                    <a:ext uri="{9D8B030D-6E8A-4147-A177-3AD203B41FA5}">
                      <a16:colId xmlns:a16="http://schemas.microsoft.com/office/drawing/2014/main" val="1013083456"/>
                    </a:ext>
                  </a:extLst>
                </a:gridCol>
                <a:gridCol w="4617027">
                  <a:extLst>
                    <a:ext uri="{9D8B030D-6E8A-4147-A177-3AD203B41FA5}">
                      <a16:colId xmlns:a16="http://schemas.microsoft.com/office/drawing/2014/main" val="3269178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Functionalities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29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Access/transport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http/</a:t>
                      </a:r>
                      <a:r>
                        <a:rPr lang="en-US" dirty="0" err="1"/>
                        <a:t>webdav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gridftp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etc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528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Metadata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RDF, JSON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29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Orchestrating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TOSCA, </a:t>
                      </a:r>
                      <a:r>
                        <a:rPr lang="en-US" dirty="0" err="1"/>
                        <a:t>Ansible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96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Application </a:t>
                      </a:r>
                      <a:r>
                        <a:rPr lang="en-GB" noProof="0" dirty="0" err="1"/>
                        <a:t>sw</a:t>
                      </a:r>
                      <a:r>
                        <a:rPr lang="en-GB" noProof="0" dirty="0"/>
                        <a:t>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Docker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700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AAI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OpenIDConnect</a:t>
                      </a:r>
                      <a:r>
                        <a:rPr lang="en-US" dirty="0"/>
                        <a:t>, X509</a:t>
                      </a:r>
                      <a:endParaRPr lang="en-GB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153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Storage QoS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SNIA CDMI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479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noProof="0" dirty="0"/>
                        <a:t>Inter process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REST APIs, SSE, Message 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86617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E4372A08-C594-214A-A2A1-330C7DD3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2314732"/>
            <a:ext cx="1905000" cy="1905000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CF899CC-57F3-804B-89E2-3A5A626493F4}"/>
              </a:ext>
            </a:extLst>
          </p:cNvPr>
          <p:cNvSpPr txBox="1">
            <a:spLocks/>
          </p:cNvSpPr>
          <p:nvPr/>
        </p:nvSpPr>
        <p:spPr>
          <a:xfrm>
            <a:off x="449705" y="4983891"/>
            <a:ext cx="11444990" cy="1392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7188" indent="-357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4250" indent="-527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3025" indent="-428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0700" indent="-419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38375" indent="-4095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This concretely opens the possibility to </a:t>
            </a:r>
            <a:r>
              <a:rPr lang="en-US" sz="2400" b="1" dirty="0"/>
              <a:t>interact with external services </a:t>
            </a:r>
          </a:p>
          <a:p>
            <a:pPr lvl="1"/>
            <a:r>
              <a:rPr lang="en-US" sz="2000" dirty="0"/>
              <a:t>At the infrastructure level we provide few </a:t>
            </a:r>
            <a:r>
              <a:rPr lang="en-US" sz="2000" b="1" dirty="0"/>
              <a:t>reference implementations</a:t>
            </a:r>
          </a:p>
          <a:p>
            <a:pPr lvl="1"/>
            <a:r>
              <a:rPr lang="en-US" sz="2000" b="1" dirty="0"/>
              <a:t>others</a:t>
            </a:r>
            <a:r>
              <a:rPr lang="en-US" sz="2000" dirty="0"/>
              <a:t> services/initiative are </a:t>
            </a:r>
            <a:r>
              <a:rPr lang="en-US" sz="2000" b="1" dirty="0"/>
              <a:t>implementing</a:t>
            </a:r>
            <a:r>
              <a:rPr lang="en-US" sz="2000" dirty="0"/>
              <a:t> the same functionalities </a:t>
            </a:r>
            <a:r>
              <a:rPr lang="en-US" sz="2000" b="1" dirty="0"/>
              <a:t>using same </a:t>
            </a:r>
            <a:r>
              <a:rPr lang="en-US" sz="2000" dirty="0"/>
              <a:t>standard/</a:t>
            </a:r>
            <a:r>
              <a:rPr lang="en-US" sz="2000" b="1" dirty="0"/>
              <a:t>protocols</a:t>
            </a:r>
          </a:p>
        </p:txBody>
      </p:sp>
    </p:spTree>
    <p:extLst>
      <p:ext uri="{BB962C8B-B14F-4D97-AF65-F5344CB8AC3E}">
        <p14:creationId xmlns:p14="http://schemas.microsoft.com/office/powerpoint/2010/main" val="132366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947" y="70910"/>
            <a:ext cx="9994557" cy="815975"/>
          </a:xfrm>
        </p:spPr>
        <p:txBody>
          <a:bodyPr>
            <a:normAutofit/>
          </a:bodyPr>
          <a:lstStyle/>
          <a:p>
            <a:r>
              <a:rPr lang="en-US" dirty="0"/>
              <a:t>A User Driven Project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4C797-BFC7-4548-8C6D-69E68B7E7F33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83" y="926184"/>
            <a:ext cx="1740649" cy="11436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974" y="1100745"/>
            <a:ext cx="3061252" cy="112826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40" y="2862778"/>
            <a:ext cx="1904118" cy="154848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381" y="2933455"/>
            <a:ext cx="3776619" cy="147780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65" y="1100745"/>
            <a:ext cx="1436295" cy="107995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7"/>
          <a:srcRect b="21688"/>
          <a:stretch/>
        </p:blipFill>
        <p:spPr>
          <a:xfrm>
            <a:off x="274452" y="1981008"/>
            <a:ext cx="2080400" cy="53613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735" y="1203246"/>
            <a:ext cx="1342923" cy="134292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7169" y="1063653"/>
            <a:ext cx="2753475" cy="186980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923" y="4924259"/>
            <a:ext cx="2931803" cy="105544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475" y="4691687"/>
            <a:ext cx="3014309" cy="1520594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57" y="3265389"/>
            <a:ext cx="2854445" cy="134643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79768" y="3190303"/>
            <a:ext cx="2712232" cy="1545972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4"/>
          <a:srcRect l="4612" t="3942" r="3670" b="7193"/>
          <a:stretch/>
        </p:blipFill>
        <p:spPr>
          <a:xfrm>
            <a:off x="7678407" y="4861626"/>
            <a:ext cx="3544762" cy="18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86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Topics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0392" y="977725"/>
            <a:ext cx="11361088" cy="53786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Intelligent &amp; Automated Dataset Distribution</a:t>
            </a:r>
          </a:p>
          <a:p>
            <a:pPr lvl="1"/>
            <a:r>
              <a:rPr lang="en-US" dirty="0"/>
              <a:t>Orchestration to realize a policy-driven data management</a:t>
            </a:r>
          </a:p>
          <a:p>
            <a:pPr lvl="1"/>
            <a:r>
              <a:rPr lang="en-US" dirty="0"/>
              <a:t>Data distribution policies based on Quality of Service (i.e. disks vs tape vs SSD) </a:t>
            </a:r>
            <a:r>
              <a:rPr lang="en-US" dirty="0">
                <a:solidFill>
                  <a:schemeClr val="tx2"/>
                </a:solidFill>
              </a:rPr>
              <a:t>supporting geographical distributed resources </a:t>
            </a:r>
            <a:r>
              <a:rPr lang="en-US" dirty="0"/>
              <a:t>(cross-sites)</a:t>
            </a:r>
          </a:p>
          <a:p>
            <a:pPr lvl="1"/>
            <a:r>
              <a:rPr lang="en-US" dirty="0"/>
              <a:t>Data lifecycle management</a:t>
            </a:r>
          </a:p>
          <a:p>
            <a:r>
              <a:rPr lang="en-US" dirty="0"/>
              <a:t>Data </a:t>
            </a:r>
            <a:r>
              <a:rPr lang="en-US" dirty="0">
                <a:solidFill>
                  <a:schemeClr val="tx2"/>
                </a:solidFill>
              </a:rPr>
              <a:t>pre-processing</a:t>
            </a:r>
            <a:r>
              <a:rPr lang="en-US" dirty="0"/>
              <a:t> during ingestion</a:t>
            </a:r>
          </a:p>
          <a:p>
            <a:r>
              <a:rPr lang="en-US" dirty="0">
                <a:solidFill>
                  <a:schemeClr val="tx2"/>
                </a:solidFill>
              </a:rPr>
              <a:t>Metadata</a:t>
            </a:r>
            <a:r>
              <a:rPr lang="en-US" dirty="0"/>
              <a:t> management</a:t>
            </a:r>
          </a:p>
          <a:p>
            <a:r>
              <a:rPr lang="en-US" dirty="0"/>
              <a:t>Data management based on </a:t>
            </a:r>
            <a:r>
              <a:rPr lang="en-US" dirty="0">
                <a:solidFill>
                  <a:schemeClr val="tx2"/>
                </a:solidFill>
              </a:rPr>
              <a:t>storage events</a:t>
            </a:r>
          </a:p>
          <a:p>
            <a:r>
              <a:rPr lang="en-US" dirty="0"/>
              <a:t>Smart </a:t>
            </a:r>
            <a:r>
              <a:rPr lang="en-US" dirty="0">
                <a:solidFill>
                  <a:schemeClr val="tx2"/>
                </a:solidFill>
              </a:rPr>
              <a:t>caching</a:t>
            </a:r>
          </a:p>
          <a:p>
            <a:pPr lvl="1"/>
            <a:r>
              <a:rPr lang="en-US" dirty="0"/>
              <a:t>Transparent access to remote data without the need of a-priori copy</a:t>
            </a:r>
          </a:p>
          <a:p>
            <a:pPr lvl="2"/>
            <a:r>
              <a:rPr lang="en-US" dirty="0"/>
              <a:t>To support dynamic inclusion of diskless sites</a:t>
            </a:r>
          </a:p>
          <a:p>
            <a:pPr lvl="2"/>
            <a:r>
              <a:rPr lang="en-US" dirty="0"/>
              <a:t>To improve efficiency in multi-site storage systems and storage federations (i.e. </a:t>
            </a:r>
            <a:r>
              <a:rPr lang="en-US" dirty="0" err="1"/>
              <a:t>Datalakes</a:t>
            </a:r>
            <a:r>
              <a:rPr lang="en-US" dirty="0"/>
              <a:t>)</a:t>
            </a:r>
          </a:p>
          <a:p>
            <a:r>
              <a:rPr lang="en-US" dirty="0"/>
              <a:t>Sensitive data handling</a:t>
            </a:r>
          </a:p>
          <a:p>
            <a:pPr lvl="1"/>
            <a:r>
              <a:rPr lang="en-US" dirty="0"/>
              <a:t>secure storage and encryption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EDE2-F1BA-DA4F-871B-CB262106ECBE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120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XDC Consortium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3155" y="4618935"/>
            <a:ext cx="6248400" cy="136911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8 partners, 7 countries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6 research communities represented + EGI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XDC Total Budget: 3.07Meuros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163BF-F6FF-AD4B-B975-F81783F98603}" type="datetime1">
              <a:rPr lang="it-IT" smtClean="0"/>
              <a:t>11/04/19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eXtreme-DataCloud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3A89C-D035-4CCD-8775-47FA95F2F2E6}" type="slidenum">
              <a:rPr lang="it-IT" smtClean="0"/>
              <a:pPr/>
              <a:t>9</a:t>
            </a:fld>
            <a:endParaRPr lang="it-IT" dirty="0"/>
          </a:p>
        </p:txBody>
      </p:sp>
      <p:graphicFrame>
        <p:nvGraphicFramePr>
          <p:cNvPr id="7" name="Shape 216"/>
          <p:cNvGraphicFramePr/>
          <p:nvPr>
            <p:extLst>
              <p:ext uri="{D42A27DB-BD31-4B8C-83A1-F6EECF244321}">
                <p14:modId xmlns:p14="http://schemas.microsoft.com/office/powerpoint/2010/main" val="51146602"/>
              </p:ext>
            </p:extLst>
          </p:nvPr>
        </p:nvGraphicFramePr>
        <p:xfrm>
          <a:off x="126949" y="877932"/>
          <a:ext cx="9388111" cy="33864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60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2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168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100" dirty="0"/>
                        <a:t>ID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100" dirty="0"/>
                        <a:t>Partner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100" dirty="0"/>
                        <a:t>Country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100" dirty="0"/>
                        <a:t>Represented Community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100" dirty="0"/>
                        <a:t>Tools</a:t>
                      </a:r>
                      <a:r>
                        <a:rPr lang="en-US" sz="1100" baseline="0" dirty="0"/>
                        <a:t> and system </a:t>
                      </a:r>
                      <a:endParaRPr lang="en-US" sz="11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55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 dirty="0"/>
                        <a:t>1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INFN (Lead)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IT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HEP/WLCG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cap="none" dirty="0">
                          <a:sym typeface="Arial"/>
                        </a:rPr>
                        <a:t>  INDIGO-Orchestrator</a:t>
                      </a:r>
                      <a:endParaRPr lang="en-US" sz="16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4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/>
                        <a:t>2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DESY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DE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 dirty="0"/>
                        <a:t>Research with Photons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 dirty="0"/>
                        <a:t>(XFEL)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600" b="1" dirty="0"/>
                        <a:t>dCache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4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/>
                        <a:t>3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/>
                        <a:t>CERN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HEP/WLCG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EOS, DYNAFED, FTS,</a:t>
                      </a:r>
                      <a:r>
                        <a:rPr lang="en-US" sz="1600" b="1" baseline="0" dirty="0"/>
                        <a:t> RUCIO</a:t>
                      </a:r>
                      <a:endParaRPr lang="en-US" sz="16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68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/>
                        <a:t>4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AGH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PL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6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ONEDATA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68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/>
                        <a:t>5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ECRIN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[ERIC]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Medical data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6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68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/>
                        <a:t>6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UC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 err="1"/>
                        <a:t>Lifewatch</a:t>
                      </a:r>
                      <a:endParaRPr lang="en-US" sz="16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68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/>
                        <a:t>7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/>
                        <a:t>CNRS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/>
                        <a:t>FR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Astro [CTA</a:t>
                      </a:r>
                      <a:r>
                        <a:rPr lang="en-US" sz="1600" b="1" baseline="0" dirty="0"/>
                        <a:t> and LSST</a:t>
                      </a:r>
                      <a:r>
                        <a:rPr lang="en-US" sz="1600" b="1" dirty="0"/>
                        <a:t>]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660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 b="1" dirty="0"/>
                        <a:t>8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EGI.eu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NL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 dirty="0"/>
                        <a:t>EGI communities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lang="en-US" sz="16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80828"/>
            <a:ext cx="3379304" cy="2534478"/>
          </a:xfrm>
          <a:prstGeom prst="rect">
            <a:avLst/>
          </a:prstGeom>
        </p:spPr>
      </p:pic>
      <p:pic>
        <p:nvPicPr>
          <p:cNvPr id="10" name="Picture 2" descr="C:\Users\Alessandro\Pictures\EU_XD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5060" y="2444434"/>
            <a:ext cx="2601749" cy="3470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4142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9.1|58.2|19.7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6.9|13.2|5|15|2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7.2|2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0.1|0.1|0.3|0.5|0.4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9.4|2.7|4|2.2|0.4|0.5|1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31.3|2.4|39.5|13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7.7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3.8|1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7|4|8|12.5|0.7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"/>
</p:tagLst>
</file>

<file path=ppt/theme/theme1.xml><?xml version="1.0" encoding="utf-8"?>
<a:theme xmlns:a="http://schemas.openxmlformats.org/drawingml/2006/main" name="Personalizza struttura">
  <a:themeElements>
    <a:clrScheme name="XDC">
      <a:dk1>
        <a:srgbClr val="4472C4"/>
      </a:dk1>
      <a:lt1>
        <a:srgbClr val="FFFFFF"/>
      </a:lt1>
      <a:dk2>
        <a:srgbClr val="ED7D31"/>
      </a:dk2>
      <a:lt2>
        <a:srgbClr val="FFFFFF"/>
      </a:lt2>
      <a:accent1>
        <a:srgbClr val="4472C4"/>
      </a:accent1>
      <a:accent2>
        <a:srgbClr val="ED7D31"/>
      </a:accent2>
      <a:accent3>
        <a:srgbClr val="757070"/>
      </a:accent3>
      <a:accent4>
        <a:srgbClr val="FFC000"/>
      </a:accent4>
      <a:accent5>
        <a:srgbClr val="002060"/>
      </a:accent5>
      <a:accent6>
        <a:srgbClr val="5F32C2"/>
      </a:accent6>
      <a:hlink>
        <a:srgbClr val="002060"/>
      </a:hlink>
      <a:folHlink>
        <a:srgbClr val="757070"/>
      </a:folHlink>
    </a:clrScheme>
    <a:fontScheme name="Personalizzato 1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xdc_slide_template" id="{88DE0E21-2D1C-4B1E-A829-38C67D5F2308}" vid="{C7771002-1357-4CBE-A892-D7D86C2D322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xdc_ppt_template</Template>
  <TotalTime>38078</TotalTime>
  <Words>3462</Words>
  <Application>Microsoft Macintosh PowerPoint</Application>
  <PresentationFormat>Widescreen</PresentationFormat>
  <Paragraphs>881</Paragraphs>
  <Slides>55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4" baseType="lpstr">
      <vt:lpstr>Arial</vt:lpstr>
      <vt:lpstr>Arial Rounded MT Bold</vt:lpstr>
      <vt:lpstr>Cabin</vt:lpstr>
      <vt:lpstr>Calibri</vt:lpstr>
      <vt:lpstr>Comic Sans MS</vt:lpstr>
      <vt:lpstr>Lora</vt:lpstr>
      <vt:lpstr>Myriad Pro</vt:lpstr>
      <vt:lpstr>Times New Roman</vt:lpstr>
      <vt:lpstr>Personalizza struttura</vt:lpstr>
      <vt:lpstr>The XDC project</vt:lpstr>
      <vt:lpstr>Outline</vt:lpstr>
      <vt:lpstr>XDC</vt:lpstr>
      <vt:lpstr>The Approach</vt:lpstr>
      <vt:lpstr>XDC Approach</vt:lpstr>
      <vt:lpstr>XDC standards and protocols</vt:lpstr>
      <vt:lpstr>A User Driven Project</vt:lpstr>
      <vt:lpstr>XDC Topics</vt:lpstr>
      <vt:lpstr>XDC Consortium</vt:lpstr>
      <vt:lpstr>General Architecture Definition</vt:lpstr>
      <vt:lpstr>XDC General Architecture</vt:lpstr>
      <vt:lpstr>Connection to external Entities</vt:lpstr>
      <vt:lpstr>XDC Components</vt:lpstr>
      <vt:lpstr>XDC Orchestration Components</vt:lpstr>
      <vt:lpstr>XDC Transport Components</vt:lpstr>
      <vt:lpstr>XDC Storage Components</vt:lpstr>
      <vt:lpstr>XDC Storage Components</vt:lpstr>
      <vt:lpstr>First XDC Release</vt:lpstr>
      <vt:lpstr>First XDC Release</vt:lpstr>
      <vt:lpstr>First XDC Release</vt:lpstr>
      <vt:lpstr>First XDC Release</vt:lpstr>
      <vt:lpstr>First XDC Release</vt:lpstr>
      <vt:lpstr>First XDC Release</vt:lpstr>
      <vt:lpstr>Presentazione standard di PowerPoint</vt:lpstr>
      <vt:lpstr>ONEDATA SYSTEM ARCHITECTURE</vt:lpstr>
      <vt:lpstr>Authentication and Delegation</vt:lpstr>
      <vt:lpstr>Authentication and Delegation</vt:lpstr>
      <vt:lpstr>Cheat Sheet on QoS in storage</vt:lpstr>
      <vt:lpstr>XDC Activities to support QoS</vt:lpstr>
      <vt:lpstr>Global QoS Architecture</vt:lpstr>
      <vt:lpstr>Design of QoS with CDMI </vt:lpstr>
      <vt:lpstr>Caching Scenarios</vt:lpstr>
      <vt:lpstr>XDC Cache Models</vt:lpstr>
      <vt:lpstr>Cache Demos (XCache Deployment)</vt:lpstr>
      <vt:lpstr>Caching for WLCG DOMA</vt:lpstr>
      <vt:lpstr>Hardwired Compute Orchestration</vt:lpstr>
      <vt:lpstr>XFEL Use Case in XDC</vt:lpstr>
      <vt:lpstr>XFEL Use Case in XDC</vt:lpstr>
      <vt:lpstr>First XDC Release</vt:lpstr>
      <vt:lpstr>Onedata Achievements (1)</vt:lpstr>
      <vt:lpstr>Onedata Achievements (2)</vt:lpstr>
      <vt:lpstr>Onedata Achievements (3)</vt:lpstr>
      <vt:lpstr>CTA Use Case Workflow in XDC</vt:lpstr>
      <vt:lpstr>CTA Use Case Workflow in XDC</vt:lpstr>
      <vt:lpstr>CTA Use Case Workflow in XDC</vt:lpstr>
      <vt:lpstr>CTA Use Case Workflow in XDC</vt:lpstr>
      <vt:lpstr>CTA Use Case Workflow in XDC</vt:lpstr>
      <vt:lpstr>CTA Use Case Workflow in XDC</vt:lpstr>
      <vt:lpstr>CTA Use Case Workflow in XDC</vt:lpstr>
      <vt:lpstr>LifeWatch Use Case in XDC</vt:lpstr>
      <vt:lpstr>LifeWatch Use Case in XDC</vt:lpstr>
      <vt:lpstr>LifeWatch Use Case in XDC</vt:lpstr>
      <vt:lpstr>XDC Main Releases</vt:lpstr>
      <vt:lpstr>Conclusion</vt:lpstr>
      <vt:lpstr>XDC Contacts</vt:lpstr>
    </vt:vector>
  </TitlesOfParts>
  <Company>INFN-CNAF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Costantini</dc:creator>
  <cp:lastModifiedBy>Giacinto Donvito</cp:lastModifiedBy>
  <cp:revision>283</cp:revision>
  <cp:lastPrinted>2019-04-03T16:26:37Z</cp:lastPrinted>
  <dcterms:created xsi:type="dcterms:W3CDTF">2018-01-11T08:53:37Z</dcterms:created>
  <dcterms:modified xsi:type="dcterms:W3CDTF">2019-04-11T09:07:33Z</dcterms:modified>
</cp:coreProperties>
</file>